
<file path=[Content_Types].xml><?xml version="1.0" encoding="utf-8"?>
<Types xmlns="http://schemas.openxmlformats.org/package/2006/content-types">
  <Default Extension="xml" ContentType="application/xml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JPG" ContentType="image/.jpg"/>
  <Default Extension="rels" ContentType="application/vnd.openxmlformats-package.relationship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8.svg" ContentType="image/svg+xml"/>
  <Override PartName="/ppt/media/image20.svg" ContentType="image/svg+xml"/>
  <Override PartName="/ppt/media/image23.svg" ContentType="image/svg+xml"/>
  <Override PartName="/ppt/media/image26.svg" ContentType="image/svg+xml"/>
  <Override PartName="/ppt/media/image30.svg" ContentType="image/svg+xml"/>
  <Override PartName="/ppt/media/image32.svg" ContentType="image/svg+xml"/>
  <Override PartName="/ppt/media/image34.svg" ContentType="image/svg+xml"/>
  <Override PartName="/ppt/media/image5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6"/>
  </p:notesMasterIdLst>
  <p:handoutMasterIdLst>
    <p:handoutMasterId r:id="rId128"/>
  </p:handoutMasterIdLst>
  <p:sldIdLst>
    <p:sldId id="924" r:id="rId3"/>
    <p:sldId id="1046" r:id="rId4"/>
    <p:sldId id="422" r:id="rId5"/>
    <p:sldId id="595" r:id="rId7"/>
    <p:sldId id="568" r:id="rId8"/>
    <p:sldId id="598" r:id="rId9"/>
    <p:sldId id="597" r:id="rId10"/>
    <p:sldId id="728" r:id="rId11"/>
    <p:sldId id="729" r:id="rId12"/>
    <p:sldId id="730" r:id="rId13"/>
    <p:sldId id="731" r:id="rId14"/>
    <p:sldId id="605" r:id="rId15"/>
    <p:sldId id="606" r:id="rId16"/>
    <p:sldId id="607" r:id="rId17"/>
    <p:sldId id="608" r:id="rId18"/>
    <p:sldId id="611" r:id="rId19"/>
    <p:sldId id="610" r:id="rId20"/>
    <p:sldId id="619" r:id="rId21"/>
    <p:sldId id="571" r:id="rId22"/>
    <p:sldId id="578" r:id="rId23"/>
    <p:sldId id="579" r:id="rId24"/>
    <p:sldId id="580" r:id="rId25"/>
    <p:sldId id="652" r:id="rId26"/>
    <p:sldId id="662" r:id="rId27"/>
    <p:sldId id="527" r:id="rId28"/>
    <p:sldId id="663" r:id="rId29"/>
    <p:sldId id="664" r:id="rId30"/>
    <p:sldId id="668" r:id="rId31"/>
    <p:sldId id="528" r:id="rId32"/>
    <p:sldId id="655" r:id="rId33"/>
    <p:sldId id="671" r:id="rId34"/>
    <p:sldId id="670" r:id="rId35"/>
    <p:sldId id="672" r:id="rId36"/>
    <p:sldId id="529" r:id="rId37"/>
    <p:sldId id="673" r:id="rId38"/>
    <p:sldId id="530" r:id="rId39"/>
    <p:sldId id="674" r:id="rId40"/>
    <p:sldId id="531" r:id="rId41"/>
    <p:sldId id="657" r:id="rId42"/>
    <p:sldId id="690" r:id="rId43"/>
    <p:sldId id="691" r:id="rId44"/>
    <p:sldId id="695" r:id="rId45"/>
    <p:sldId id="739" r:id="rId46"/>
    <p:sldId id="740" r:id="rId47"/>
    <p:sldId id="741" r:id="rId48"/>
    <p:sldId id="742" r:id="rId49"/>
    <p:sldId id="744" r:id="rId50"/>
    <p:sldId id="743" r:id="rId51"/>
    <p:sldId id="745" r:id="rId52"/>
    <p:sldId id="696" r:id="rId53"/>
    <p:sldId id="746" r:id="rId54"/>
    <p:sldId id="747" r:id="rId55"/>
    <p:sldId id="697" r:id="rId56"/>
    <p:sldId id="698" r:id="rId57"/>
    <p:sldId id="553" r:id="rId58"/>
    <p:sldId id="693" r:id="rId59"/>
    <p:sldId id="701" r:id="rId60"/>
    <p:sldId id="702" r:id="rId61"/>
    <p:sldId id="703" r:id="rId62"/>
    <p:sldId id="705" r:id="rId63"/>
    <p:sldId id="735" r:id="rId64"/>
    <p:sldId id="706" r:id="rId65"/>
    <p:sldId id="734" r:id="rId66"/>
    <p:sldId id="707" r:id="rId67"/>
    <p:sldId id="554" r:id="rId68"/>
    <p:sldId id="431" r:id="rId69"/>
    <p:sldId id="689" r:id="rId70"/>
    <p:sldId id="666" r:id="rId71"/>
    <p:sldId id="432" r:id="rId72"/>
    <p:sldId id="433" r:id="rId73"/>
    <p:sldId id="435" r:id="rId74"/>
    <p:sldId id="436" r:id="rId75"/>
    <p:sldId id="440" r:id="rId76"/>
    <p:sldId id="675" r:id="rId77"/>
    <p:sldId id="442" r:id="rId78"/>
    <p:sldId id="443" r:id="rId79"/>
    <p:sldId id="444" r:id="rId80"/>
    <p:sldId id="677" r:id="rId81"/>
    <p:sldId id="727" r:id="rId82"/>
    <p:sldId id="678" r:id="rId83"/>
    <p:sldId id="726" r:id="rId84"/>
    <p:sldId id="679" r:id="rId85"/>
    <p:sldId id="681" r:id="rId86"/>
    <p:sldId id="685" r:id="rId87"/>
    <p:sldId id="683" r:id="rId88"/>
    <p:sldId id="682" r:id="rId89"/>
    <p:sldId id="680" r:id="rId90"/>
    <p:sldId id="686" r:id="rId91"/>
    <p:sldId id="687" r:id="rId92"/>
    <p:sldId id="688" r:id="rId93"/>
    <p:sldId id="700" r:id="rId94"/>
    <p:sldId id="922" r:id="rId95"/>
    <p:sldId id="337" r:id="rId96"/>
    <p:sldId id="338" r:id="rId97"/>
    <p:sldId id="347" r:id="rId98"/>
    <p:sldId id="348" r:id="rId99"/>
    <p:sldId id="350" r:id="rId100"/>
    <p:sldId id="351" r:id="rId101"/>
    <p:sldId id="352" r:id="rId102"/>
    <p:sldId id="353" r:id="rId103"/>
    <p:sldId id="355" r:id="rId104"/>
    <p:sldId id="356" r:id="rId105"/>
    <p:sldId id="532" r:id="rId106"/>
    <p:sldId id="463" r:id="rId107"/>
    <p:sldId id="637" r:id="rId108"/>
    <p:sldId id="535" r:id="rId109"/>
    <p:sldId id="536" r:id="rId110"/>
    <p:sldId id="537" r:id="rId111"/>
    <p:sldId id="545" r:id="rId112"/>
    <p:sldId id="546" r:id="rId113"/>
    <p:sldId id="638" r:id="rId114"/>
    <p:sldId id="604" r:id="rId115"/>
    <p:sldId id="547" r:id="rId116"/>
    <p:sldId id="548" r:id="rId117"/>
    <p:sldId id="645" r:id="rId118"/>
    <p:sldId id="614" r:id="rId119"/>
    <p:sldId id="613" r:id="rId120"/>
    <p:sldId id="639" r:id="rId121"/>
    <p:sldId id="464" r:id="rId122"/>
    <p:sldId id="627" r:id="rId123"/>
    <p:sldId id="632" r:id="rId124"/>
    <p:sldId id="633" r:id="rId125"/>
    <p:sldId id="634" r:id="rId126"/>
    <p:sldId id="1048" r:id="rId1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339F"/>
    <a:srgbClr val="F7B217"/>
    <a:srgbClr val="0000FF"/>
    <a:srgbClr val="25BA2A"/>
    <a:srgbClr val="6060FE"/>
    <a:srgbClr val="283475"/>
    <a:srgbClr val="283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70" autoAdjust="0"/>
    <p:restoredTop sz="94660"/>
  </p:normalViewPr>
  <p:slideViewPr>
    <p:cSldViewPr snapToGrid="0">
      <p:cViewPr varScale="1">
        <p:scale>
          <a:sx n="94" d="100"/>
          <a:sy n="94" d="100"/>
        </p:scale>
        <p:origin x="86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4" Type="http://schemas.openxmlformats.org/officeDocument/2006/relationships/customXml" Target="../customXml/item3.xml"/><Relationship Id="rId133" Type="http://schemas.openxmlformats.org/officeDocument/2006/relationships/customXml" Target="../customXml/item2.xml"/><Relationship Id="rId132" Type="http://schemas.openxmlformats.org/officeDocument/2006/relationships/customXml" Target="../customXml/item1.xml"/><Relationship Id="rId131" Type="http://schemas.openxmlformats.org/officeDocument/2006/relationships/tableStyles" Target="tableStyles.xml"/><Relationship Id="rId130" Type="http://schemas.openxmlformats.org/officeDocument/2006/relationships/viewProps" Target="viewProps.xml"/><Relationship Id="rId13" Type="http://schemas.openxmlformats.org/officeDocument/2006/relationships/slide" Target="slides/slide10.xml"/><Relationship Id="rId129" Type="http://schemas.openxmlformats.org/officeDocument/2006/relationships/presProps" Target="presProps.xml"/><Relationship Id="rId128" Type="http://schemas.openxmlformats.org/officeDocument/2006/relationships/handoutMaster" Target="handoutMasters/handoutMaster1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5505F-ACB7-4753-9446-18198F83172E}" type="datetimeFigureOut">
              <a:rPr lang="en-GB" smtClean="0"/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9A1277-71C1-434C-BA5D-539B5E3997A6}" type="slidenum">
              <a:rPr lang="en-GB" smtClean="0"/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9A1277-71C1-434C-BA5D-539B5E3997A6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9A1277-71C1-434C-BA5D-539B5E3997A6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9A1277-71C1-434C-BA5D-539B5E3997A6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9A1277-71C1-434C-BA5D-539B5E3997A6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9A1277-71C1-434C-BA5D-539B5E3997A6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9A1277-71C1-434C-BA5D-539B5E3997A6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9A1277-71C1-434C-BA5D-539B5E3997A6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9A1277-71C1-434C-BA5D-539B5E3997A6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9A1277-71C1-434C-BA5D-539B5E3997A6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9A1277-71C1-434C-BA5D-539B5E3997A6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9A1277-71C1-434C-BA5D-539B5E3997A6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9A1277-71C1-434C-BA5D-539B5E3997A6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9A1277-71C1-434C-BA5D-539B5E3997A6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9A1277-71C1-434C-BA5D-539B5E3997A6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9A1277-71C1-434C-BA5D-539B5E3997A6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9A1277-71C1-434C-BA5D-539B5E3997A6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9A1277-71C1-434C-BA5D-539B5E3997A6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9A1277-71C1-434C-BA5D-539B5E3997A6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9A1277-71C1-434C-BA5D-539B5E3997A6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9A1277-71C1-434C-BA5D-539B5E3997A6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12/26/2023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12/26/2023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12/26/2023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/>
          <a:lstStyle>
            <a:lvl1pPr algn="ctr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12/26/2023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12/26/2023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12/26/2023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12/26/2023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12/26/2023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12/26/2023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12/26/2023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12/26/2023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12/26/2023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3.pn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3.png"/></Relationships>
</file>

<file path=ppt/slides/_rels/slide10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3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1" Type="http://schemas.openxmlformats.org/officeDocument/2006/relationships/image" Target="../media/image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1" Type="http://schemas.openxmlformats.org/officeDocument/2006/relationships/image" Target="../media/image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1" Type="http://schemas.openxmlformats.org/officeDocument/2006/relationships/image" Target="../media/image3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1" Type="http://schemas.openxmlformats.org/officeDocument/2006/relationships/image" Target="../media/image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1" Type="http://schemas.openxmlformats.org/officeDocument/2006/relationships/image" Target="../media/image3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1" Type="http://schemas.openxmlformats.org/officeDocument/2006/relationships/image" Target="../media/image3.pn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5.png"/><Relationship Id="rId2" Type="http://schemas.openxmlformats.org/officeDocument/2006/relationships/image" Target="../media/image3.png"/><Relationship Id="rId1" Type="http://schemas.openxmlformats.org/officeDocument/2006/relationships/image" Target="../media/image8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84.pn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emf"/><Relationship Id="rId1" Type="http://schemas.openxmlformats.org/officeDocument/2006/relationships/image" Target="../media/image3.pn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image" Target="../media/image3.pn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image" Target="../media/image3.pn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1.png"/><Relationship Id="rId3" Type="http://schemas.openxmlformats.org/officeDocument/2006/relationships/image" Target="../media/image90.png"/><Relationship Id="rId2" Type="http://schemas.openxmlformats.org/officeDocument/2006/relationships/image" Target="../media/image3.png"/><Relationship Id="rId1" Type="http://schemas.openxmlformats.org/officeDocument/2006/relationships/image" Target="../media/image84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1" Type="http://schemas.openxmlformats.org/officeDocument/2006/relationships/image" Target="../media/image3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emf"/><Relationship Id="rId2" Type="http://schemas.openxmlformats.org/officeDocument/2006/relationships/oleObject" Target="../embeddings/oleObject2.bin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emf"/><Relationship Id="rId2" Type="http://schemas.openxmlformats.org/officeDocument/2006/relationships/oleObject" Target="../embeddings/oleObject3.bin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emf"/><Relationship Id="rId2" Type="http://schemas.openxmlformats.org/officeDocument/2006/relationships/oleObject" Target="../embeddings/oleObject4.bin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emf"/><Relationship Id="rId2" Type="http://schemas.openxmlformats.org/officeDocument/2006/relationships/oleObject" Target="../embeddings/oleObject5.bin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e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1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emf"/><Relationship Id="rId1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emf"/><Relationship Id="rId1" Type="http://schemas.openxmlformats.org/officeDocument/2006/relationships/image" Target="../media/image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emf"/><Relationship Id="rId1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emf"/><Relationship Id="rId1" Type="http://schemas.openxmlformats.org/officeDocument/2006/relationships/image" Target="../media/image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emf"/><Relationship Id="rId1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emf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emf"/><Relationship Id="rId1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emf"/><Relationship Id="rId1" Type="http://schemas.openxmlformats.org/officeDocument/2006/relationships/image" Target="../media/image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emf"/><Relationship Id="rId1" Type="http://schemas.openxmlformats.org/officeDocument/2006/relationships/image" Target="../media/image3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1" Type="http://schemas.openxmlformats.org/officeDocument/2006/relationships/image" Target="../media/image3.pn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docs.google.com/spreadsheets/d/1-5eVyOpvU7N59lBgBsmqMkrRyMExImC9KKijjkCBRag/edit?usp=sharing" TargetMode="External"/><Relationship Id="rId2" Type="http://schemas.openxmlformats.org/officeDocument/2006/relationships/image" Target="../media/image62.png"/><Relationship Id="rId1" Type="http://schemas.openxmlformats.org/officeDocument/2006/relationships/image" Target="../media/image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1" Type="http://schemas.openxmlformats.org/officeDocument/2006/relationships/image" Target="../media/image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1" Type="http://schemas.openxmlformats.org/officeDocument/2006/relationships/image" Target="../media/image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1" Type="http://schemas.openxmlformats.org/officeDocument/2006/relationships/image" Target="../media/image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1" Type="http://schemas.openxmlformats.org/officeDocument/2006/relationships/image" Target="../media/image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52402" y="2710163"/>
            <a:ext cx="11077318" cy="11068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6600" b="1" spc="-100">
                <a:solidFill>
                  <a:srgbClr val="19226D"/>
                </a:solidFill>
                <a:latin typeface="BR Omega VN"/>
                <a:ea typeface="Meiryo"/>
                <a:cs typeface="Arial" panose="020B0604020202020204"/>
              </a:rPr>
              <a:t> SENIOR PROJECT 2</a:t>
            </a:r>
            <a:endParaRPr lang="en-US" sz="6600" b="1" spc="-100">
              <a:solidFill>
                <a:srgbClr val="19226D"/>
              </a:solidFill>
              <a:latin typeface="BR Omega VN" pitchFamily="2" charset="77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13740" y="4060825"/>
            <a:ext cx="4844415" cy="260667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>
                <a:solidFill>
                  <a:prstClr val="white"/>
                </a:solidFill>
                <a:latin typeface="BR Omega VN" pitchFamily="2" charset="77"/>
                <a:ea typeface="Meiryo" panose="020B0604030504040204" pitchFamily="34" charset="-128"/>
              </a:rPr>
              <a:t>Đỗ Mạnh Dũng      - 21119301</a:t>
            </a:r>
            <a:endParaRPr lang="en-US">
              <a:solidFill>
                <a:prstClr val="white"/>
              </a:solidFill>
              <a:latin typeface="BR Omega VN" pitchFamily="2" charset="77"/>
              <a:ea typeface="Meiryo" panose="020B0604030504040204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>
                <a:solidFill>
                  <a:prstClr val="white"/>
                </a:solidFill>
                <a:latin typeface="BR Omega VN" pitchFamily="2" charset="77"/>
                <a:ea typeface="Meiryo" panose="020B0604030504040204" pitchFamily="34" charset="-128"/>
              </a:rPr>
              <a:t>Trần Long            - 21119311</a:t>
            </a:r>
            <a:endParaRPr lang="en-US">
              <a:solidFill>
                <a:prstClr val="white"/>
              </a:solidFill>
              <a:latin typeface="BR Omega VN" pitchFamily="2" charset="77"/>
              <a:ea typeface="Meiryo" panose="020B0604030504040204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>
                <a:solidFill>
                  <a:prstClr val="white"/>
                </a:solidFill>
                <a:latin typeface="BR Omega VN" pitchFamily="2" charset="77"/>
                <a:ea typeface="Meiryo" panose="020B0604030504040204" pitchFamily="34" charset="-128"/>
              </a:rPr>
              <a:t>Đặng Trung Nghĩa  - 21119313</a:t>
            </a:r>
            <a:endParaRPr lang="en-US">
              <a:solidFill>
                <a:prstClr val="white"/>
              </a:solidFill>
              <a:latin typeface="BR Omega VN" pitchFamily="2" charset="77"/>
              <a:ea typeface="Meiryo" panose="020B0604030504040204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</a:fld>
            <a:endParaRPr lang="x-none"/>
          </a:p>
        </p:txBody>
      </p:sp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10791825" y="263525"/>
            <a:ext cx="752475" cy="96520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7185660" y="3816985"/>
            <a:ext cx="4168140" cy="48450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>
                <a:solidFill>
                  <a:prstClr val="white"/>
                </a:solidFill>
                <a:latin typeface="BR Omega VN" pitchFamily="2" charset="77"/>
                <a:ea typeface="Meiryo" panose="020B0604030504040204" pitchFamily="34" charset="-128"/>
              </a:rPr>
              <a:t>Lecturer: Ph.D Phạm Văn Khoa</a:t>
            </a:r>
            <a:endParaRPr lang="en-US">
              <a:solidFill>
                <a:prstClr val="white"/>
              </a:solidFill>
              <a:latin typeface="BR Omega VN" pitchFamily="2" charset="77"/>
              <a:ea typeface="Meiryo" panose="020B060403050404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9492 1.11111E-6 L -2.29167E-6 1.1111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US" b="1">
                <a:solidFill>
                  <a:schemeClr val="bg1"/>
                </a:solidFill>
              </a:rPr>
              <a:t>Base-I | RV32I Microarchitecture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/>
          <p:cNvSpPr txBox="1"/>
          <p:nvPr/>
        </p:nvSpPr>
        <p:spPr>
          <a:xfrm>
            <a:off x="649143" y="1589515"/>
            <a:ext cx="10438900" cy="4460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B217"/>
              </a:buClr>
            </a:pPr>
            <a:r>
              <a:rPr lang="en-US" sz="3200"/>
              <a:t>Design Methodology:</a:t>
            </a:r>
            <a:endParaRPr lang="en-US" sz="3200"/>
          </a:p>
          <a:p>
            <a:pPr marL="971550" lvl="1" indent="-514350">
              <a:buClr>
                <a:srgbClr val="F7B217"/>
              </a:buClr>
              <a:buFont typeface="+mj-lt"/>
              <a:buAutoNum type="arabicPeriod"/>
            </a:pPr>
            <a:r>
              <a:rPr lang="en-US" sz="2800"/>
              <a:t>Start by designing Single Cycle Datapath</a:t>
            </a:r>
            <a:endParaRPr lang="en-US" sz="2800"/>
          </a:p>
          <a:p>
            <a:pPr marL="457200" lvl="1" indent="0">
              <a:buClr>
                <a:srgbClr val="F7B217"/>
              </a:buClr>
              <a:buNone/>
            </a:pPr>
            <a:r>
              <a:rPr lang="en-US" sz="2800"/>
              <a:t>	</a:t>
            </a:r>
            <a:r>
              <a:rPr lang="en-GB" sz="2800"/>
              <a:t> </a:t>
            </a:r>
            <a:r>
              <a:rPr lang="en-GB" sz="2000">
                <a:solidFill>
                  <a:srgbClr val="283475"/>
                </a:solidFill>
              </a:rPr>
              <a:t>Datapath: start with </a:t>
            </a:r>
            <a:r>
              <a:rPr lang="en-GB" sz="2000" i="1" err="1">
                <a:solidFill>
                  <a:srgbClr val="283475"/>
                </a:solidFill>
              </a:rPr>
              <a:t>lw</a:t>
            </a:r>
            <a:r>
              <a:rPr lang="en-GB" sz="2000">
                <a:solidFill>
                  <a:srgbClr val="283475"/>
                </a:solidFill>
              </a:rPr>
              <a:t> instruction</a:t>
            </a:r>
            <a:endParaRPr lang="en-GB" sz="2000">
              <a:solidFill>
                <a:srgbClr val="283475"/>
              </a:solidFill>
            </a:endParaRPr>
          </a:p>
          <a:p>
            <a:pPr marL="457200" lvl="1" indent="0">
              <a:buClr>
                <a:srgbClr val="F7B217"/>
              </a:buClr>
              <a:buNone/>
            </a:pPr>
            <a:r>
              <a:rPr lang="en-GB" sz="2000">
                <a:solidFill>
                  <a:srgbClr val="283475"/>
                </a:solidFill>
              </a:rPr>
              <a:t>	 Example: </a:t>
            </a:r>
            <a:r>
              <a:rPr lang="en-GB" sz="2000" err="1">
                <a:solidFill>
                  <a:srgbClr val="283475"/>
                </a:solidFill>
              </a:rPr>
              <a:t>lw</a:t>
            </a:r>
            <a:r>
              <a:rPr lang="en-GB" sz="2000">
                <a:solidFill>
                  <a:srgbClr val="283475"/>
                </a:solidFill>
              </a:rPr>
              <a:t> </a:t>
            </a:r>
            <a:r>
              <a:rPr lang="en-GB" sz="2000" err="1">
                <a:solidFill>
                  <a:srgbClr val="283475"/>
                </a:solidFill>
              </a:rPr>
              <a:t>rd</a:t>
            </a:r>
            <a:r>
              <a:rPr lang="en-GB" sz="2000">
                <a:solidFill>
                  <a:srgbClr val="283475"/>
                </a:solidFill>
              </a:rPr>
              <a:t>, </a:t>
            </a:r>
            <a:r>
              <a:rPr lang="en-GB" sz="2000" err="1">
                <a:solidFill>
                  <a:srgbClr val="283475"/>
                </a:solidFill>
              </a:rPr>
              <a:t>imm</a:t>
            </a:r>
            <a:r>
              <a:rPr lang="en-GB" sz="2000">
                <a:solidFill>
                  <a:srgbClr val="283475"/>
                </a:solidFill>
              </a:rPr>
              <a:t>(rs1)</a:t>
            </a:r>
            <a:endParaRPr lang="en-US" sz="2000">
              <a:solidFill>
                <a:srgbClr val="283475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389" y="3819762"/>
            <a:ext cx="6561221" cy="1373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389" y="3916014"/>
            <a:ext cx="6561221" cy="15188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4025" y="4321974"/>
            <a:ext cx="1918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GB" sz="1800" err="1">
                <a:solidFill>
                  <a:srgbClr val="0000FF"/>
                </a:solidFill>
              </a:rPr>
              <a:t>lw</a:t>
            </a:r>
            <a:r>
              <a:rPr lang="en-GB" sz="1800">
                <a:solidFill>
                  <a:srgbClr val="0000FF"/>
                </a:solidFill>
              </a:rPr>
              <a:t> Mem Read </a:t>
            </a:r>
            <a:endParaRPr lang="en-GB" sz="1800">
              <a:solidFill>
                <a:srgbClr val="0000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220" y="3934107"/>
            <a:ext cx="6561221" cy="1990329"/>
          </a:xfrm>
          <a:prstGeom prst="rect">
            <a:avLst/>
          </a:prstGeom>
        </p:spPr>
      </p:pic>
      <p:pic>
        <p:nvPicPr>
          <p:cNvPr id="7" name="Picture 6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375" y="3757871"/>
            <a:ext cx="7267521" cy="23744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>
      <p:transition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749364"/>
            <a:ext cx="12192000" cy="6556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817692"/>
            <a:ext cx="9575916" cy="505349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GB" b="1">
                <a:solidFill>
                  <a:schemeClr val="bg1"/>
                </a:solidFill>
              </a:rPr>
              <a:t>STORE/LOAD/ U-TYPE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166582" y="6274224"/>
            <a:ext cx="1993692" cy="53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749364"/>
            <a:ext cx="161641" cy="655633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25923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omputer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60" y="1473326"/>
            <a:ext cx="10546453" cy="36441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11" y="5104660"/>
            <a:ext cx="10508891" cy="935644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749364"/>
            <a:ext cx="12192000" cy="71237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817692"/>
            <a:ext cx="9575916" cy="644051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GB" b="1">
                <a:solidFill>
                  <a:schemeClr val="bg1"/>
                </a:solidFill>
              </a:rPr>
              <a:t>BRANCH/JUMP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166582" y="6274224"/>
            <a:ext cx="1993692" cy="53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749364"/>
            <a:ext cx="161641" cy="712379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25923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98" y="2707397"/>
            <a:ext cx="10508891" cy="27346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60" y="1952343"/>
            <a:ext cx="10486029" cy="784928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749364"/>
            <a:ext cx="12192000" cy="6815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817692"/>
            <a:ext cx="9575916" cy="613239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GB" b="1">
                <a:solidFill>
                  <a:schemeClr val="bg1"/>
                </a:solidFill>
              </a:rPr>
              <a:t>JUMP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166582" y="6274224"/>
            <a:ext cx="1993692" cy="53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749364"/>
            <a:ext cx="161641" cy="681567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25923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149632" y="5495777"/>
            <a:ext cx="1658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r>
              <a:rPr lang="en-US"/>
              <a:t>16 + 0B = 21</a:t>
            </a:r>
            <a:endParaRPr lang="en-US"/>
          </a:p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0688" y="2090606"/>
            <a:ext cx="20305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pPr algn="l" fontAlgn="base"/>
            <a:r>
              <a:rPr lang="en-US"/>
              <a:t>1. . </a:t>
            </a:r>
            <a:r>
              <a:rPr lang="en-US" b="0" i="0">
                <a:solidFill>
                  <a:srgbClr val="000000"/>
                </a:solidFill>
                <a:effectLst/>
                <a:latin typeface="inherit"/>
              </a:rPr>
              <a:t>jal x17 56</a:t>
            </a:r>
            <a:endParaRPr lang="en-US" b="0" i="0">
              <a:solidFill>
                <a:srgbClr val="000000"/>
              </a:solidFill>
              <a:effectLst/>
              <a:latin typeface="inherit"/>
            </a:endParaRPr>
          </a:p>
          <a:p>
            <a:br>
              <a:rPr lang="en-US" b="0" i="0">
                <a:solidFill>
                  <a:srgbClr val="000000"/>
                </a:solidFill>
                <a:effectLst/>
                <a:latin typeface="inherit"/>
              </a:rPr>
            </a:br>
            <a:r>
              <a:rPr lang="en-US"/>
              <a:t> 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4 + 38 = 3c</a:t>
            </a:r>
            <a:endParaRPr lang="en-US"/>
          </a:p>
          <a:p>
            <a:r>
              <a:rPr lang="en-US"/>
              <a:t>2. . jalr x17 x11 11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31596" y="1733301"/>
            <a:ext cx="2518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OUR OUTPUT</a:t>
            </a:r>
            <a:endParaRPr lang="en-US" sz="2400" b="1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89565"/>
          <a:stretch>
            <a:fillRect/>
          </a:stretch>
        </p:blipFill>
        <p:spPr>
          <a:xfrm>
            <a:off x="9438815" y="1766220"/>
            <a:ext cx="2262496" cy="474569"/>
          </a:xfrm>
          <a:prstGeom prst="rect">
            <a:avLst/>
          </a:prstGeom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71" y="2731244"/>
            <a:ext cx="7515720" cy="103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70" y="4315578"/>
            <a:ext cx="7515720" cy="140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70" y="5793813"/>
            <a:ext cx="2091612" cy="3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/>
          <a:srcRect l="72210" r="2490"/>
          <a:stretch>
            <a:fillRect/>
          </a:stretch>
        </p:blipFill>
        <p:spPr>
          <a:xfrm>
            <a:off x="9438815" y="2003505"/>
            <a:ext cx="2262496" cy="91724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810441" y="2292075"/>
            <a:ext cx="470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1. .</a:t>
            </a:r>
            <a:endParaRPr lang="en-US"/>
          </a:p>
          <a:p>
            <a:r>
              <a:rPr lang="en-US"/>
              <a:t>2. .</a:t>
            </a:r>
            <a:endParaRPr 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102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erformance Lies at the Heart of all Business Innovation | Network World"/>
          <p:cNvPicPr>
            <a:picLocks noChangeAspect="1" noChangeArrowheads="1"/>
          </p:cNvPicPr>
          <p:nvPr/>
        </p:nvPicPr>
        <p:blipFill rotWithShape="1">
          <a:blip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93" b="1737"/>
          <a:stretch>
            <a:fillRect/>
          </a:stretch>
        </p:blipFill>
        <p:spPr bwMode="auto">
          <a:xfrm>
            <a:off x="1780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FPGA Implementation</a:t>
            </a: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7048" y="4599432"/>
            <a:ext cx="9144000" cy="1536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400">
              <a:solidFill>
                <a:schemeClr val="bg1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GB" b="1">
                <a:solidFill>
                  <a:schemeClr val="bg1"/>
                </a:solidFill>
              </a:rPr>
              <a:t>FPGA implementation and applications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/>
          <p:nvPr/>
        </p:nvSpPr>
        <p:spPr>
          <a:xfrm>
            <a:off x="896910" y="1589509"/>
            <a:ext cx="5199089" cy="2301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/>
              <a:t>I. Implementation:</a:t>
            </a:r>
            <a:endParaRPr lang="en-US" sz="3600"/>
          </a:p>
          <a:p>
            <a:r>
              <a:rPr lang="en-US"/>
              <a:t>Constrains</a:t>
            </a:r>
            <a:endParaRPr lang="en-US"/>
          </a:p>
          <a:p>
            <a:r>
              <a:rPr lang="en-US"/>
              <a:t>Synthesis Reports</a:t>
            </a:r>
            <a:endParaRPr lang="en-US"/>
          </a:p>
          <a:p>
            <a:r>
              <a:rPr lang="en-US"/>
              <a:t>Implementation Reports</a:t>
            </a:r>
            <a:endParaRPr lang="en-US"/>
          </a:p>
        </p:txBody>
      </p:sp>
      <p:sp>
        <p:nvSpPr>
          <p:cNvPr id="5" name="Text Placeholder 2"/>
          <p:cNvSpPr txBox="1"/>
          <p:nvPr/>
        </p:nvSpPr>
        <p:spPr>
          <a:xfrm>
            <a:off x="6253488" y="1589509"/>
            <a:ext cx="5187516" cy="1756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/>
              <a:t>II. Applications:</a:t>
            </a:r>
            <a:endParaRPr lang="en-US" sz="3600" dirty="0"/>
          </a:p>
          <a:p>
            <a:r>
              <a:rPr lang="en-US" dirty="0"/>
              <a:t>LEDs Testing</a:t>
            </a:r>
            <a:endParaRPr lang="en-US" dirty="0"/>
          </a:p>
          <a:p>
            <a:r>
              <a:rPr lang="en-US" dirty="0"/>
              <a:t>Sending Characters using UART</a:t>
            </a:r>
            <a:endParaRPr lang="en-US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GB" b="1">
                <a:solidFill>
                  <a:schemeClr val="bg1"/>
                </a:solidFill>
              </a:rPr>
              <a:t>FPGA implementation and applications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/>
          <p:nvPr/>
        </p:nvSpPr>
        <p:spPr>
          <a:xfrm>
            <a:off x="896910" y="1589509"/>
            <a:ext cx="5199089" cy="2301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/>
              <a:t>I. Implementation:</a:t>
            </a:r>
            <a:endParaRPr lang="en-US" sz="3600"/>
          </a:p>
          <a:p>
            <a:r>
              <a:rPr lang="en-US"/>
              <a:t>Constrains</a:t>
            </a:r>
            <a:endParaRPr lang="en-US"/>
          </a:p>
          <a:p>
            <a:r>
              <a:rPr lang="en-US"/>
              <a:t>Synthesis Reports</a:t>
            </a:r>
            <a:endParaRPr lang="en-US"/>
          </a:p>
          <a:p>
            <a:r>
              <a:rPr lang="en-US"/>
              <a:t>Implementation Reports</a:t>
            </a:r>
            <a:endParaRPr lang="en-US"/>
          </a:p>
        </p:txBody>
      </p:sp>
      <p:sp>
        <p:nvSpPr>
          <p:cNvPr id="5" name="Text Placeholder 2"/>
          <p:cNvSpPr txBox="1"/>
          <p:nvPr/>
        </p:nvSpPr>
        <p:spPr>
          <a:xfrm>
            <a:off x="6253488" y="1589509"/>
            <a:ext cx="5187516" cy="1756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/>
              <a:t>II. Applications:</a:t>
            </a:r>
            <a:endParaRPr lang="en-US" sz="3600"/>
          </a:p>
          <a:p>
            <a:r>
              <a:rPr lang="en-US"/>
              <a:t>LEDs Testing</a:t>
            </a:r>
            <a:endParaRPr lang="en-US"/>
          </a:p>
          <a:p>
            <a:r>
              <a:rPr lang="en-US"/>
              <a:t>Sending Characters using UART</a:t>
            </a:r>
            <a:endParaRPr lang="en-US"/>
          </a:p>
          <a:p>
            <a:pPr marL="0" indent="0">
              <a:buNone/>
            </a:pPr>
            <a:endParaRPr lang="en-US" sz="3600"/>
          </a:p>
          <a:p>
            <a:pPr marL="0" indent="0">
              <a:buNone/>
            </a:pPr>
            <a:endParaRPr lang="en-US" sz="3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GB" b="1">
                <a:solidFill>
                  <a:schemeClr val="bg1"/>
                </a:solidFill>
              </a:rPr>
              <a:t>Synthesis Reports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/>
          <p:nvPr/>
        </p:nvSpPr>
        <p:spPr>
          <a:xfrm>
            <a:off x="896910" y="1589510"/>
            <a:ext cx="10386607" cy="4460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/>
              <a:t>Timing Report </a:t>
            </a:r>
            <a:endParaRPr lang="en-US" sz="3600"/>
          </a:p>
          <a:p>
            <a:r>
              <a:rPr lang="en-US" sz="3600"/>
              <a:t>Power Report</a:t>
            </a:r>
            <a:endParaRPr lang="en-US" sz="3600"/>
          </a:p>
          <a:p>
            <a:r>
              <a:rPr lang="en-US" sz="3600"/>
              <a:t>Utilization Report</a:t>
            </a:r>
            <a:endParaRPr lang="en-US" sz="3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GB" b="1">
                <a:solidFill>
                  <a:schemeClr val="bg1"/>
                </a:solidFill>
              </a:rPr>
              <a:t>Timing Report 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/>
          <p:nvPr/>
        </p:nvSpPr>
        <p:spPr>
          <a:xfrm>
            <a:off x="896910" y="4824921"/>
            <a:ext cx="10386607" cy="1225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/>
              <a:t>Large setup slack</a:t>
            </a:r>
            <a:endParaRPr lang="en-US" sz="3200" b="1"/>
          </a:p>
          <a:p>
            <a:pPr algn="ctr"/>
            <a:r>
              <a:rPr lang="en-US" sz="3200" b="1"/>
              <a:t>Negative hold slack</a:t>
            </a:r>
            <a:endParaRPr lang="en-US" sz="32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417" y="1528626"/>
            <a:ext cx="10301592" cy="30182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GB" b="1">
                <a:solidFill>
                  <a:schemeClr val="bg1"/>
                </a:solidFill>
              </a:rPr>
              <a:t>Power Report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5129"/>
          <a:stretch>
            <a:fillRect/>
          </a:stretch>
        </p:blipFill>
        <p:spPr>
          <a:xfrm>
            <a:off x="2144988" y="1626876"/>
            <a:ext cx="7991576" cy="39470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GB" b="1">
                <a:solidFill>
                  <a:schemeClr val="bg1"/>
                </a:solidFill>
              </a:rPr>
              <a:t>Utilization Report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264" y="1558449"/>
            <a:ext cx="8817480" cy="38069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US" b="1">
                <a:solidFill>
                  <a:schemeClr val="bg1"/>
                </a:solidFill>
              </a:rPr>
              <a:t>Base-I | RV32I Microarchitecture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/>
          <p:cNvSpPr txBox="1"/>
          <p:nvPr/>
        </p:nvSpPr>
        <p:spPr>
          <a:xfrm>
            <a:off x="649143" y="1589515"/>
            <a:ext cx="10438900" cy="4460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B217"/>
              </a:buClr>
            </a:pPr>
            <a:r>
              <a:rPr lang="en-US" sz="3200"/>
              <a:t>Design Methodology:</a:t>
            </a:r>
            <a:endParaRPr lang="en-US" sz="3200"/>
          </a:p>
          <a:p>
            <a:pPr marL="971550" lvl="1" indent="-514350">
              <a:buClr>
                <a:srgbClr val="F7B217"/>
              </a:buClr>
              <a:buFont typeface="+mj-lt"/>
              <a:buAutoNum type="arabicPeriod"/>
            </a:pPr>
            <a:r>
              <a:rPr lang="en-US" sz="2800"/>
              <a:t>Start by designing Single Cycle Datapath</a:t>
            </a:r>
            <a:endParaRPr lang="en-US" sz="2800"/>
          </a:p>
          <a:p>
            <a:pPr marL="457200" lvl="1" indent="0">
              <a:buClr>
                <a:srgbClr val="F7B217"/>
              </a:buClr>
              <a:buNone/>
            </a:pPr>
            <a:r>
              <a:rPr lang="en-US" sz="2800"/>
              <a:t>	</a:t>
            </a:r>
            <a:r>
              <a:rPr lang="en-GB" sz="2800"/>
              <a:t> </a:t>
            </a:r>
            <a:r>
              <a:rPr lang="en-GB" sz="2000">
                <a:solidFill>
                  <a:srgbClr val="283475"/>
                </a:solidFill>
              </a:rPr>
              <a:t>Datapath: start with </a:t>
            </a:r>
            <a:r>
              <a:rPr lang="en-GB" sz="2000" i="1" err="1">
                <a:solidFill>
                  <a:srgbClr val="283475"/>
                </a:solidFill>
              </a:rPr>
              <a:t>lw</a:t>
            </a:r>
            <a:r>
              <a:rPr lang="en-GB" sz="2000">
                <a:solidFill>
                  <a:srgbClr val="283475"/>
                </a:solidFill>
              </a:rPr>
              <a:t> instruction</a:t>
            </a:r>
            <a:endParaRPr lang="en-GB" sz="2000">
              <a:solidFill>
                <a:srgbClr val="283475"/>
              </a:solidFill>
            </a:endParaRPr>
          </a:p>
          <a:p>
            <a:pPr marL="457200" lvl="1" indent="0">
              <a:buClr>
                <a:srgbClr val="F7B217"/>
              </a:buClr>
              <a:buNone/>
            </a:pPr>
            <a:r>
              <a:rPr lang="en-GB" sz="2000">
                <a:solidFill>
                  <a:srgbClr val="283475"/>
                </a:solidFill>
              </a:rPr>
              <a:t>	 Example: </a:t>
            </a:r>
            <a:r>
              <a:rPr lang="en-GB" sz="2000" err="1">
                <a:solidFill>
                  <a:srgbClr val="283475"/>
                </a:solidFill>
              </a:rPr>
              <a:t>lw</a:t>
            </a:r>
            <a:r>
              <a:rPr lang="en-GB" sz="2000">
                <a:solidFill>
                  <a:srgbClr val="283475"/>
                </a:solidFill>
              </a:rPr>
              <a:t> </a:t>
            </a:r>
            <a:r>
              <a:rPr lang="en-GB" sz="2000" err="1">
                <a:solidFill>
                  <a:srgbClr val="283475"/>
                </a:solidFill>
              </a:rPr>
              <a:t>rd</a:t>
            </a:r>
            <a:r>
              <a:rPr lang="en-GB" sz="2000">
                <a:solidFill>
                  <a:srgbClr val="283475"/>
                </a:solidFill>
              </a:rPr>
              <a:t>, </a:t>
            </a:r>
            <a:r>
              <a:rPr lang="en-GB" sz="2000" err="1">
                <a:solidFill>
                  <a:srgbClr val="283475"/>
                </a:solidFill>
              </a:rPr>
              <a:t>imm</a:t>
            </a:r>
            <a:r>
              <a:rPr lang="en-GB" sz="2000">
                <a:solidFill>
                  <a:srgbClr val="283475"/>
                </a:solidFill>
              </a:rPr>
              <a:t>(rs1)</a:t>
            </a:r>
            <a:endParaRPr lang="en-US" sz="2000">
              <a:solidFill>
                <a:srgbClr val="283475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389" y="3819762"/>
            <a:ext cx="6561221" cy="1373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389" y="3916014"/>
            <a:ext cx="6561221" cy="15188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4025" y="4321974"/>
            <a:ext cx="1918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en-GB" sz="1800">
                <a:solidFill>
                  <a:srgbClr val="0000FF"/>
                </a:solidFill>
              </a:rPr>
              <a:t>PC Increment </a:t>
            </a:r>
            <a:endParaRPr lang="en-GB" sz="1800">
              <a:solidFill>
                <a:srgbClr val="0000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220" y="3934107"/>
            <a:ext cx="6561221" cy="19903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2078" y="3749163"/>
            <a:ext cx="7243492" cy="2366610"/>
          </a:xfrm>
          <a:prstGeom prst="rect">
            <a:avLst/>
          </a:prstGeom>
        </p:spPr>
      </p:pic>
      <p:pic>
        <p:nvPicPr>
          <p:cNvPr id="9" name="Picture 8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3892" y="3700595"/>
            <a:ext cx="7339377" cy="25638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>
      <p:transition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GB" b="1">
                <a:solidFill>
                  <a:schemeClr val="bg1"/>
                </a:solidFill>
              </a:rPr>
              <a:t>Utilization Report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264" y="1729505"/>
            <a:ext cx="9163050" cy="3743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GB" b="1">
                <a:solidFill>
                  <a:schemeClr val="bg1"/>
                </a:solidFill>
              </a:rPr>
              <a:t>FPGA implementation and applications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/>
          <p:nvPr/>
        </p:nvSpPr>
        <p:spPr>
          <a:xfrm>
            <a:off x="896910" y="1589509"/>
            <a:ext cx="5199089" cy="2301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857250">
              <a:buAutoNum type="romanUcPeriod"/>
            </a:pPr>
            <a:r>
              <a:rPr lang="en-US" sz="3600"/>
              <a:t>Implementation:</a:t>
            </a:r>
            <a:endParaRPr lang="en-US" sz="3600"/>
          </a:p>
          <a:p>
            <a:r>
              <a:rPr lang="en-US"/>
              <a:t>Constrains</a:t>
            </a:r>
            <a:endParaRPr lang="en-US"/>
          </a:p>
          <a:p>
            <a:r>
              <a:rPr lang="en-US"/>
              <a:t>Synthesis Reports</a:t>
            </a:r>
            <a:endParaRPr lang="en-US"/>
          </a:p>
          <a:p>
            <a:r>
              <a:rPr lang="en-US"/>
              <a:t>Implementation Reports</a:t>
            </a:r>
            <a:endParaRPr lang="en-US"/>
          </a:p>
          <a:p>
            <a:pPr marL="0" indent="0">
              <a:buNone/>
            </a:pPr>
            <a:endParaRPr lang="en-US" sz="3600"/>
          </a:p>
          <a:p>
            <a:pPr marL="0" indent="0">
              <a:buNone/>
            </a:pPr>
            <a:endParaRPr lang="en-US" sz="3600"/>
          </a:p>
        </p:txBody>
      </p:sp>
      <p:sp>
        <p:nvSpPr>
          <p:cNvPr id="5" name="Text Placeholder 2"/>
          <p:cNvSpPr txBox="1"/>
          <p:nvPr/>
        </p:nvSpPr>
        <p:spPr>
          <a:xfrm>
            <a:off x="6253488" y="1589509"/>
            <a:ext cx="5187516" cy="1756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/>
              <a:t>II. Applications:</a:t>
            </a:r>
            <a:endParaRPr lang="en-US" sz="3600"/>
          </a:p>
          <a:p>
            <a:r>
              <a:rPr lang="en-US"/>
              <a:t>LEDs Testing</a:t>
            </a:r>
            <a:endParaRPr lang="en-US" sz="4000"/>
          </a:p>
          <a:p>
            <a:r>
              <a:rPr lang="en-US"/>
              <a:t>Sending Characters using UART</a:t>
            </a:r>
            <a:endParaRPr lang="en-US"/>
          </a:p>
          <a:p>
            <a:pPr marL="0" indent="0">
              <a:buNone/>
            </a:pPr>
            <a:endParaRPr lang="en-US" sz="3600"/>
          </a:p>
          <a:p>
            <a:pPr marL="0" indent="0">
              <a:buNone/>
            </a:pPr>
            <a:endParaRPr lang="en-US" sz="3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GB" b="1">
                <a:solidFill>
                  <a:schemeClr val="bg1"/>
                </a:solidFill>
              </a:rPr>
              <a:t>Implementation Reports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/>
          <p:nvPr/>
        </p:nvSpPr>
        <p:spPr>
          <a:xfrm>
            <a:off x="896910" y="1589510"/>
            <a:ext cx="10386607" cy="4460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Timing Report 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Power Report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Utilization Report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GB" b="1">
                <a:solidFill>
                  <a:schemeClr val="bg1"/>
                </a:solidFill>
              </a:rPr>
              <a:t>Timing Report 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75" y="1558944"/>
            <a:ext cx="10048875" cy="3467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GB" b="1">
                <a:solidFill>
                  <a:schemeClr val="bg1"/>
                </a:solidFill>
              </a:rPr>
              <a:t>Power Report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5353"/>
          <a:stretch>
            <a:fillRect/>
          </a:stretch>
        </p:blipFill>
        <p:spPr>
          <a:xfrm>
            <a:off x="2216793" y="1565343"/>
            <a:ext cx="7985089" cy="40961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GB" b="1">
                <a:solidFill>
                  <a:schemeClr val="bg1"/>
                </a:solidFill>
              </a:rPr>
              <a:t>Implementation Reports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/>
          <p:nvPr/>
        </p:nvSpPr>
        <p:spPr>
          <a:xfrm>
            <a:off x="896910" y="1589510"/>
            <a:ext cx="10386607" cy="4460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Timing Report 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Power Report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Utilization Report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GB" b="1">
                <a:solidFill>
                  <a:schemeClr val="bg1"/>
                </a:solidFill>
              </a:rPr>
              <a:t>Utilization Report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540" y="1593700"/>
            <a:ext cx="8347345" cy="40501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GB" b="1">
                <a:solidFill>
                  <a:schemeClr val="bg1"/>
                </a:solidFill>
              </a:rPr>
              <a:t>Utilization Report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6" name="Picture 8" descr="Si-Vision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88" y="86857"/>
            <a:ext cx="1899000" cy="59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288" y="1735484"/>
            <a:ext cx="9467850" cy="4048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GB" b="1">
                <a:solidFill>
                  <a:schemeClr val="bg1"/>
                </a:solidFill>
              </a:rPr>
              <a:t>FPGA implementation and applications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6" name="Picture 8" descr="Si-Vision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88" y="86857"/>
            <a:ext cx="1899000" cy="59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/>
          <p:nvPr/>
        </p:nvSpPr>
        <p:spPr>
          <a:xfrm>
            <a:off x="896910" y="1589509"/>
            <a:ext cx="5199089" cy="2301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/>
              <a:t>I. Implementation:</a:t>
            </a:r>
            <a:endParaRPr lang="en-US" sz="3600"/>
          </a:p>
          <a:p>
            <a:r>
              <a:rPr lang="en-US"/>
              <a:t>Constrains</a:t>
            </a:r>
            <a:endParaRPr lang="en-US"/>
          </a:p>
          <a:p>
            <a:r>
              <a:rPr lang="en-US"/>
              <a:t>Synthesis Reports</a:t>
            </a:r>
            <a:endParaRPr lang="en-US"/>
          </a:p>
          <a:p>
            <a:r>
              <a:rPr lang="en-US"/>
              <a:t>Implementation Reports</a:t>
            </a:r>
            <a:endParaRPr lang="en-US"/>
          </a:p>
          <a:p>
            <a:pPr marL="0" indent="0">
              <a:buNone/>
            </a:pPr>
            <a:endParaRPr lang="en-US" sz="3600"/>
          </a:p>
          <a:p>
            <a:pPr marL="0" indent="0">
              <a:buNone/>
            </a:pPr>
            <a:endParaRPr lang="en-US" sz="3600"/>
          </a:p>
        </p:txBody>
      </p:sp>
      <p:sp>
        <p:nvSpPr>
          <p:cNvPr id="5" name="Text Placeholder 2"/>
          <p:cNvSpPr txBox="1"/>
          <p:nvPr/>
        </p:nvSpPr>
        <p:spPr>
          <a:xfrm>
            <a:off x="6253488" y="1589509"/>
            <a:ext cx="5187516" cy="1756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/>
              <a:t>II. Applications:</a:t>
            </a:r>
            <a:endParaRPr lang="en-US" sz="3600"/>
          </a:p>
          <a:p>
            <a:r>
              <a:rPr lang="en-US"/>
              <a:t>LEDs Testing</a:t>
            </a:r>
            <a:endParaRPr lang="en-US"/>
          </a:p>
          <a:p>
            <a:r>
              <a:rPr lang="en-US"/>
              <a:t>Sending Characters using UART</a:t>
            </a:r>
            <a:endParaRPr lang="en-US"/>
          </a:p>
          <a:p>
            <a:pPr marL="0" indent="0">
              <a:buNone/>
            </a:pPr>
            <a:endParaRPr lang="en-US" sz="3600"/>
          </a:p>
          <a:p>
            <a:pPr marL="0" indent="0">
              <a:buNone/>
            </a:pPr>
            <a:endParaRPr lang="en-US" sz="3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GB" b="1">
                <a:solidFill>
                  <a:schemeClr val="bg1"/>
                </a:solidFill>
              </a:rPr>
              <a:t>Application 1: LEDs Testing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/>
          <p:nvPr/>
        </p:nvSpPr>
        <p:spPr>
          <a:xfrm>
            <a:off x="896910" y="1589510"/>
            <a:ext cx="4900775" cy="4460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/>
              <a:t>O</a:t>
            </a:r>
            <a:r>
              <a:rPr lang="en-US" sz="3600" b="1"/>
              <a:t>bjective:</a:t>
            </a:r>
            <a:endParaRPr lang="en-US" sz="3600"/>
          </a:p>
          <a:p>
            <a:r>
              <a:rPr lang="en-US" sz="2400"/>
              <a:t>I</a:t>
            </a:r>
            <a:r>
              <a:rPr lang="en-US" sz="2400"/>
              <a:t>t tests RISC-V specific operations while turning a LED on is the indication to the success of these operations. </a:t>
            </a:r>
            <a:r>
              <a:rPr lang="en-US" sz="2400" u="sng"/>
              <a:t>These operations are as follows:</a:t>
            </a:r>
            <a:endParaRPr lang="en-US" sz="2400" u="sng"/>
          </a:p>
          <a:p>
            <a:pPr marL="0" indent="0">
              <a:buNone/>
            </a:pPr>
            <a:r>
              <a:rPr lang="en-US" sz="2400"/>
              <a:t>• Integer (add, or, </a:t>
            </a:r>
            <a:r>
              <a:rPr lang="en-US" sz="2400" err="1"/>
              <a:t>xor</a:t>
            </a:r>
            <a:r>
              <a:rPr lang="en-US" sz="2400"/>
              <a:t> and </a:t>
            </a:r>
            <a:r>
              <a:rPr lang="en-US" sz="2400" err="1"/>
              <a:t>slt</a:t>
            </a:r>
            <a:r>
              <a:rPr lang="en-US" sz="2400"/>
              <a:t>). </a:t>
            </a:r>
            <a:endParaRPr lang="en-US" sz="2400"/>
          </a:p>
          <a:p>
            <a:pPr marL="0" indent="0">
              <a:buNone/>
            </a:pPr>
            <a:r>
              <a:rPr lang="en-US" sz="2400"/>
              <a:t>• Multiplication. </a:t>
            </a:r>
            <a:endParaRPr lang="en-US" sz="2400"/>
          </a:p>
          <a:p>
            <a:pPr marL="0" indent="0">
              <a:buNone/>
            </a:pPr>
            <a:r>
              <a:rPr lang="en-US" sz="2400"/>
              <a:t>• Compressed. </a:t>
            </a:r>
            <a:endParaRPr lang="en-US" sz="2400"/>
          </a:p>
          <a:p>
            <a:pPr marL="0" indent="0">
              <a:buNone/>
            </a:pPr>
            <a:r>
              <a:rPr lang="en-US" sz="2400"/>
              <a:t>• Atomic.</a:t>
            </a:r>
            <a:endParaRPr lang="en-US" sz="24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078" y="3673766"/>
            <a:ext cx="7382827" cy="22510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685" y="5740836"/>
            <a:ext cx="5096698" cy="499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US" b="1">
                <a:solidFill>
                  <a:schemeClr val="bg1"/>
                </a:solidFill>
              </a:rPr>
              <a:t>Base-I | RV32I Microarchitecture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/>
          <p:cNvSpPr txBox="1"/>
          <p:nvPr/>
        </p:nvSpPr>
        <p:spPr>
          <a:xfrm>
            <a:off x="649143" y="1589515"/>
            <a:ext cx="10438900" cy="4460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B217"/>
              </a:buClr>
            </a:pPr>
            <a:r>
              <a:rPr lang="en-US" sz="3200"/>
              <a:t>Design Methodology:</a:t>
            </a:r>
            <a:endParaRPr lang="en-US" sz="3200"/>
          </a:p>
          <a:p>
            <a:pPr marL="971550" lvl="1" indent="-514350">
              <a:buClr>
                <a:srgbClr val="F7B217"/>
              </a:buClr>
              <a:buFont typeface="+mj-lt"/>
              <a:buAutoNum type="arabicPeriod"/>
            </a:pPr>
            <a:r>
              <a:rPr lang="en-US" sz="2800"/>
              <a:t>Start by designing Single Cycle Datapath</a:t>
            </a:r>
            <a:endParaRPr lang="en-US" sz="2800"/>
          </a:p>
          <a:p>
            <a:pPr marL="457200" lvl="1" indent="0">
              <a:buClr>
                <a:srgbClr val="F7B217"/>
              </a:buClr>
              <a:buNone/>
            </a:pPr>
            <a:r>
              <a:rPr lang="en-US" sz="2800"/>
              <a:t>	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36387"/>
          <a:stretch>
            <a:fillRect/>
          </a:stretch>
        </p:blipFill>
        <p:spPr>
          <a:xfrm>
            <a:off x="2690575" y="3429000"/>
            <a:ext cx="7030721" cy="2518355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GB" b="1">
                <a:solidFill>
                  <a:schemeClr val="bg1"/>
                </a:solidFill>
              </a:rPr>
              <a:t>Application 1: LEDs Testing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55" y="1639522"/>
            <a:ext cx="11902890" cy="38807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248" y="5705836"/>
            <a:ext cx="5096698" cy="499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GB" b="1">
                <a:solidFill>
                  <a:schemeClr val="bg1"/>
                </a:solidFill>
              </a:rPr>
              <a:t>Assembly Program for App 1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73"/>
          <a:stretch>
            <a:fillRect/>
          </a:stretch>
        </p:blipFill>
        <p:spPr>
          <a:xfrm>
            <a:off x="826850" y="1452102"/>
            <a:ext cx="3929975" cy="492193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288" b="274"/>
          <a:stretch>
            <a:fillRect/>
          </a:stretch>
        </p:blipFill>
        <p:spPr>
          <a:xfrm>
            <a:off x="6741717" y="1418055"/>
            <a:ext cx="3511315" cy="496574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GB" b="1">
                <a:solidFill>
                  <a:schemeClr val="bg1"/>
                </a:solidFill>
              </a:rPr>
              <a:t>Assembly Program for App 1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6" name="Picture 8" descr="Si-Vision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88" y="86857"/>
            <a:ext cx="1899000" cy="59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90" y="1418055"/>
            <a:ext cx="3796550" cy="495598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2131"/>
          <a:stretch>
            <a:fillRect/>
          </a:stretch>
        </p:blipFill>
        <p:spPr>
          <a:xfrm>
            <a:off x="6582850" y="1418056"/>
            <a:ext cx="3829050" cy="495598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GB" b="1">
                <a:solidFill>
                  <a:schemeClr val="bg1"/>
                </a:solidFill>
              </a:rPr>
              <a:t>Assembly Program for App 1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5573" b="43773"/>
          <a:stretch>
            <a:fillRect/>
          </a:stretch>
        </p:blipFill>
        <p:spPr>
          <a:xfrm>
            <a:off x="816090" y="1418056"/>
            <a:ext cx="3922618" cy="495598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3310"/>
          <a:stretch>
            <a:fillRect/>
          </a:stretch>
        </p:blipFill>
        <p:spPr>
          <a:xfrm>
            <a:off x="6579665" y="1427815"/>
            <a:ext cx="3922618" cy="495598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erformance Lies at the Heart of all Business Innovation | Network World"/>
          <p:cNvPicPr>
            <a:picLocks noChangeAspect="1" noChangeArrowheads="1"/>
          </p:cNvPicPr>
          <p:nvPr/>
        </p:nvPicPr>
        <p:blipFill rotWithShape="1">
          <a:blip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93" b="1737"/>
          <a:stretch>
            <a:fillRect/>
          </a:stretch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THANK YOU</a:t>
            </a: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7048" y="4599432"/>
            <a:ext cx="9144000" cy="1536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400">
              <a:solidFill>
                <a:schemeClr val="bg1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US" b="1">
                <a:solidFill>
                  <a:schemeClr val="bg1"/>
                </a:solidFill>
              </a:rPr>
              <a:t>Base-I | RV32I Microarchitecture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/>
          <p:cNvSpPr txBox="1"/>
          <p:nvPr/>
        </p:nvSpPr>
        <p:spPr>
          <a:xfrm>
            <a:off x="649143" y="1589515"/>
            <a:ext cx="10438900" cy="4460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B217"/>
              </a:buClr>
            </a:pPr>
            <a:r>
              <a:rPr lang="en-US" sz="3200"/>
              <a:t>Design Methodology:</a:t>
            </a:r>
            <a:endParaRPr lang="en-US" sz="3200"/>
          </a:p>
          <a:p>
            <a:pPr marL="971550" lvl="1" indent="-514350">
              <a:buClr>
                <a:srgbClr val="F7B217"/>
              </a:buClr>
              <a:buFont typeface="+mj-lt"/>
              <a:buAutoNum type="arabicPeriod" startAt="2"/>
            </a:pPr>
            <a:r>
              <a:rPr lang="en-US" sz="2800"/>
              <a:t>Add Control Unit	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508" y="2653074"/>
            <a:ext cx="4090983" cy="34705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US" b="1">
                <a:solidFill>
                  <a:schemeClr val="bg1"/>
                </a:solidFill>
              </a:rPr>
              <a:t>Base-I | RV32I Microarchitecture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/>
          <p:cNvSpPr txBox="1"/>
          <p:nvPr/>
        </p:nvSpPr>
        <p:spPr>
          <a:xfrm>
            <a:off x="649143" y="1589515"/>
            <a:ext cx="10438900" cy="4460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B217"/>
              </a:buClr>
            </a:pPr>
            <a:r>
              <a:rPr lang="en-US" sz="3200"/>
              <a:t>Design Methodology:</a:t>
            </a:r>
            <a:endParaRPr lang="en-US" sz="3200"/>
          </a:p>
          <a:p>
            <a:pPr marL="971550" lvl="1" indent="-514350">
              <a:buClr>
                <a:srgbClr val="F7B217"/>
              </a:buClr>
              <a:buFont typeface="+mj-lt"/>
              <a:buAutoNum type="arabicPeriod" startAt="2"/>
            </a:pPr>
            <a:r>
              <a:rPr lang="en-US" sz="2800"/>
              <a:t>Add Control Unit 	</a:t>
            </a:r>
            <a:endParaRPr lang="en-US" sz="240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2693561" y="2439664"/>
          <a:ext cx="7027735" cy="3956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Visio" r:id="rId2" imgW="4559300" imgH="2569210" progId="Visio.Drawing.11">
                  <p:embed/>
                </p:oleObj>
              </mc:Choice>
              <mc:Fallback>
                <p:oleObj name="Visio" r:id="rId2" imgW="4559300" imgH="2569210" progId="Visio.Drawing.11">
                  <p:embed/>
                  <p:pic>
                    <p:nvPicPr>
                      <p:cNvPr id="0" name="Object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93561" y="2439664"/>
                        <a:ext cx="7027735" cy="3956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US" b="1">
                <a:solidFill>
                  <a:schemeClr val="bg1"/>
                </a:solidFill>
              </a:rPr>
              <a:t>Base-I | RV32I Microarchitecture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/>
          <p:cNvSpPr txBox="1"/>
          <p:nvPr/>
        </p:nvSpPr>
        <p:spPr>
          <a:xfrm>
            <a:off x="649143" y="1589515"/>
            <a:ext cx="10438900" cy="4460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B217"/>
              </a:buClr>
            </a:pPr>
            <a:r>
              <a:rPr lang="en-US" sz="3200"/>
              <a:t>Design Methodology:</a:t>
            </a:r>
            <a:endParaRPr lang="en-US" sz="3200"/>
          </a:p>
          <a:p>
            <a:pPr marL="971550" lvl="1" indent="-514350">
              <a:buClr>
                <a:srgbClr val="F7B217"/>
              </a:buClr>
              <a:buFont typeface="+mj-lt"/>
              <a:buAutoNum type="arabicPeriod" startAt="3"/>
            </a:pPr>
            <a:r>
              <a:rPr lang="en-US" sz="2800"/>
              <a:t> Pipeline the Single Cycle	</a:t>
            </a:r>
            <a:endParaRPr lang="en-US" sz="2800"/>
          </a:p>
          <a:p>
            <a:pPr lvl="2">
              <a:buClr>
                <a:srgbClr val="F7B217"/>
              </a:buClr>
            </a:pPr>
            <a:r>
              <a:rPr lang="en-US"/>
              <a:t>Add pipelines.</a:t>
            </a:r>
            <a:endParaRPr lang="en-US"/>
          </a:p>
          <a:p>
            <a:pPr marL="914400" lvl="2" indent="0">
              <a:buClr>
                <a:srgbClr val="F7B217"/>
              </a:buClr>
              <a:buNone/>
            </a:pP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t="44281"/>
          <a:stretch>
            <a:fillRect/>
          </a:stretch>
        </p:blipFill>
        <p:spPr>
          <a:xfrm>
            <a:off x="2525474" y="3081138"/>
            <a:ext cx="7141051" cy="316711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US" b="1">
                <a:solidFill>
                  <a:schemeClr val="bg1"/>
                </a:solidFill>
              </a:rPr>
              <a:t>Base-I | RV32I Microarchitecture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/>
          <p:cNvSpPr txBox="1"/>
          <p:nvPr/>
        </p:nvSpPr>
        <p:spPr>
          <a:xfrm>
            <a:off x="649143" y="1589515"/>
            <a:ext cx="10438900" cy="4460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B217"/>
              </a:buClr>
            </a:pPr>
            <a:r>
              <a:rPr lang="en-US" sz="3200"/>
              <a:t>Design Methodology:</a:t>
            </a:r>
            <a:endParaRPr lang="en-US" sz="3200"/>
          </a:p>
          <a:p>
            <a:pPr marL="971550" lvl="1" indent="-514350">
              <a:buClr>
                <a:srgbClr val="F7B217"/>
              </a:buClr>
              <a:buFont typeface="+mj-lt"/>
              <a:buAutoNum type="arabicPeriod" startAt="3"/>
            </a:pPr>
            <a:r>
              <a:rPr lang="en-US" sz="2800"/>
              <a:t> Pipeline the Single Cycle	</a:t>
            </a:r>
            <a:endParaRPr lang="en-US" sz="2800"/>
          </a:p>
          <a:p>
            <a:pPr lvl="2">
              <a:buClr>
                <a:srgbClr val="F7B217"/>
              </a:buClr>
            </a:pPr>
            <a:r>
              <a:rPr lang="en-US"/>
              <a:t>Correct Pipelined Datapath. (</a:t>
            </a:r>
            <a:r>
              <a:rPr lang="en-GB" i="1"/>
              <a:t>Rd</a:t>
            </a:r>
            <a:r>
              <a:rPr lang="en-GB"/>
              <a:t> must arrive at same time as </a:t>
            </a:r>
            <a:r>
              <a:rPr lang="en-GB" i="1"/>
              <a:t>Result</a:t>
            </a:r>
            <a:r>
              <a:rPr lang="en-US"/>
              <a:t>)</a:t>
            </a:r>
            <a:endParaRPr lang="en-US"/>
          </a:p>
          <a:p>
            <a:pPr marL="914400" lvl="2" indent="0">
              <a:buClr>
                <a:srgbClr val="F7B217"/>
              </a:buClr>
              <a:buNone/>
            </a:pPr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2525474" y="3281411"/>
          <a:ext cx="7141051" cy="2449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Visio" r:id="rId2" imgW="6053455" imgH="2077085" progId="Visio.Drawing.11">
                  <p:embed/>
                </p:oleObj>
              </mc:Choice>
              <mc:Fallback>
                <p:oleObj name="Visio" r:id="rId2" imgW="6053455" imgH="2077085" progId="Visio.Drawing.11">
                  <p:embed/>
                  <p:pic>
                    <p:nvPicPr>
                      <p:cNvPr id="0" name="Object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25474" y="3281411"/>
                        <a:ext cx="7141051" cy="2449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US" b="1">
                <a:solidFill>
                  <a:schemeClr val="bg1"/>
                </a:solidFill>
              </a:rPr>
              <a:t>Base-I | RV32I Microarchitecture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/>
          <p:cNvSpPr txBox="1"/>
          <p:nvPr/>
        </p:nvSpPr>
        <p:spPr>
          <a:xfrm>
            <a:off x="649143" y="1589515"/>
            <a:ext cx="10438900" cy="4460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B217"/>
              </a:buClr>
            </a:pPr>
            <a:r>
              <a:rPr lang="en-US" sz="3200"/>
              <a:t>Design Methodology:</a:t>
            </a:r>
            <a:endParaRPr lang="en-US" sz="3200"/>
          </a:p>
          <a:p>
            <a:pPr marL="971550" lvl="1" indent="-514350">
              <a:buClr>
                <a:srgbClr val="F7B217"/>
              </a:buClr>
              <a:buFont typeface="+mj-lt"/>
              <a:buAutoNum type="arabicPeriod" startAt="3"/>
            </a:pPr>
            <a:r>
              <a:rPr lang="en-US" sz="2800"/>
              <a:t> Pipeline the Single Cycle</a:t>
            </a:r>
            <a:endParaRPr lang="en-US" sz="2800"/>
          </a:p>
          <a:p>
            <a:pPr lvl="2">
              <a:buClr>
                <a:srgbClr val="F7B217"/>
              </a:buClr>
            </a:pPr>
            <a:r>
              <a:rPr lang="en-US"/>
              <a:t>Add Control Unit. (control signals travel with their instructions)</a:t>
            </a:r>
            <a:r>
              <a:rPr lang="en-US" sz="2400"/>
              <a:t>	</a:t>
            </a:r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878411" y="2904769"/>
          <a:ext cx="6435177" cy="3469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Visio" r:id="rId2" imgW="6053455" imgH="3264535" progId="Visio.Drawing.11">
                  <p:embed/>
                </p:oleObj>
              </mc:Choice>
              <mc:Fallback>
                <p:oleObj name="Visio" r:id="rId2" imgW="6053455" imgH="3264535" progId="Visio.Drawing.11">
                  <p:embed/>
                  <p:pic>
                    <p:nvPicPr>
                      <p:cNvPr id="0" name="Object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78411" y="2904769"/>
                        <a:ext cx="6435177" cy="34692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US" b="1">
                <a:solidFill>
                  <a:schemeClr val="bg1"/>
                </a:solidFill>
              </a:rPr>
              <a:t>Base-I | RV32I Microarchitecture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/>
          <p:cNvSpPr txBox="1"/>
          <p:nvPr/>
        </p:nvSpPr>
        <p:spPr>
          <a:xfrm>
            <a:off x="649143" y="1589515"/>
            <a:ext cx="10438900" cy="4460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B217"/>
              </a:buClr>
            </a:pPr>
            <a:r>
              <a:rPr lang="en-US" sz="3200"/>
              <a:t>Design Methodology:</a:t>
            </a:r>
            <a:endParaRPr lang="en-US" sz="3200"/>
          </a:p>
          <a:p>
            <a:pPr marL="971550" lvl="1" indent="-514350">
              <a:buClr>
                <a:srgbClr val="F7B217"/>
              </a:buClr>
              <a:buFont typeface="+mj-lt"/>
              <a:buAutoNum type="arabicPeriod" startAt="4"/>
            </a:pPr>
            <a:r>
              <a:rPr lang="en-US" sz="2800"/>
              <a:t> Add Hazard Unit	</a:t>
            </a:r>
            <a:endParaRPr lang="en-US" sz="240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2877788" y="2285142"/>
          <a:ext cx="6436423" cy="41548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Visio" r:id="rId2" imgW="6049010" imgH="3905885" progId="Visio.Drawing.11">
                  <p:embed/>
                </p:oleObj>
              </mc:Choice>
              <mc:Fallback>
                <p:oleObj name="Visio" r:id="rId2" imgW="6049010" imgH="3905885" progId="Visio.Drawing.11">
                  <p:embed/>
                  <p:pic>
                    <p:nvPicPr>
                      <p:cNvPr id="0" name="Object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77788" y="2285142"/>
                        <a:ext cx="6436423" cy="41548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US" b="1">
                <a:solidFill>
                  <a:schemeClr val="bg1"/>
                </a:solidFill>
              </a:rPr>
              <a:t>Base-I | RV32I Microarchitecture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/>
          <p:nvPr/>
        </p:nvSpPr>
        <p:spPr>
          <a:xfrm>
            <a:off x="245988" y="3256168"/>
            <a:ext cx="4463144" cy="13355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F7B217"/>
              </a:buClr>
              <a:buNone/>
            </a:pPr>
            <a:r>
              <a:rPr lang="en-GB" sz="3600">
                <a:solidFill>
                  <a:schemeClr val="tx1">
                    <a:lumMod val="50000"/>
                    <a:lumOff val="50000"/>
                  </a:schemeClr>
                </a:solidFill>
              </a:rPr>
              <a:t>Subset of Base-I </a:t>
            </a:r>
            <a:br>
              <a:rPr lang="en-GB" sz="360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GB" sz="3600">
                <a:solidFill>
                  <a:schemeClr val="tx1">
                    <a:lumMod val="50000"/>
                    <a:lumOff val="50000"/>
                  </a:schemeClr>
                </a:solidFill>
              </a:rPr>
              <a:t>from </a:t>
            </a:r>
            <a:br>
              <a:rPr lang="en-GB" sz="360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GB" sz="3600">
                <a:solidFill>
                  <a:schemeClr val="tx1">
                    <a:lumMod val="50000"/>
                    <a:lumOff val="50000"/>
                  </a:schemeClr>
                </a:solidFill>
              </a:rPr>
              <a:t>Harris &amp; Harris Book</a:t>
            </a:r>
            <a:r>
              <a:rPr lang="en-US" sz="36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sz="3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4427620" y="1481939"/>
            <a:ext cx="7516517" cy="485243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885588" y="1922943"/>
          <a:ext cx="8420824" cy="40019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9830"/>
                <a:gridCol w="750782"/>
                <a:gridCol w="917624"/>
                <a:gridCol w="750782"/>
                <a:gridCol w="1501568"/>
                <a:gridCol w="3420238"/>
              </a:tblGrid>
              <a:tr h="26679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Instruction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Format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Opcode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Funct3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Funct7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Description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>
                    <a:solidFill>
                      <a:srgbClr val="F7B217"/>
                    </a:solidFill>
                  </a:tcPr>
                </a:tc>
              </a:tr>
              <a:tr h="26679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0">
                          <a:effectLst/>
                        </a:rPr>
                        <a:t>lb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I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0000011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0x0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 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 err="1">
                          <a:effectLst/>
                        </a:rPr>
                        <a:t>rd</a:t>
                      </a:r>
                      <a:r>
                        <a:rPr lang="en-GB" sz="1400" kern="100">
                          <a:effectLst/>
                        </a:rPr>
                        <a:t> = M[rs1+imm][7:0]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</a:tr>
              <a:tr h="26679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0" err="1">
                          <a:effectLst/>
                        </a:rPr>
                        <a:t>lh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I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0000011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0x1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0">
                          <a:effectLst/>
                        </a:rPr>
                        <a:t> 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rd = M[rs1+imm][15:0]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</a:tr>
              <a:tr h="26679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0">
                          <a:effectLst/>
                        </a:rPr>
                        <a:t>lbu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I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0000011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0x4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0">
                          <a:effectLst/>
                        </a:rPr>
                        <a:t> 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 err="1">
                          <a:effectLst/>
                        </a:rPr>
                        <a:t>rd</a:t>
                      </a:r>
                      <a:r>
                        <a:rPr lang="en-GB" sz="1400" kern="100">
                          <a:effectLst/>
                        </a:rPr>
                        <a:t> = M[rs1+imm][7:0]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</a:tr>
              <a:tr h="26679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0" err="1">
                          <a:effectLst/>
                        </a:rPr>
                        <a:t>lhu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I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0000011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0x5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0">
                          <a:effectLst/>
                        </a:rPr>
                        <a:t> 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rd = M[rs1+imm][15:0]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</a:tr>
              <a:tr h="26679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sb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S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0100011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0x0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0">
                          <a:effectLst/>
                        </a:rPr>
                        <a:t> 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M[rs1+imm][7:0] = rs2[7:0]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</a:tr>
              <a:tr h="26679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 err="1">
                          <a:effectLst/>
                        </a:rPr>
                        <a:t>sh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S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0100011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0x1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0">
                          <a:effectLst/>
                        </a:rPr>
                        <a:t> 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M[rs1+imm][15:0] = rs2[15:0]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</a:tr>
              <a:tr h="26679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bne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B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1100011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0x1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0">
                          <a:effectLst/>
                        </a:rPr>
                        <a:t> 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if(rs1 != rs2) PC += </a:t>
                      </a:r>
                      <a:r>
                        <a:rPr lang="en-GB" sz="1400" kern="100" err="1">
                          <a:effectLst/>
                        </a:rPr>
                        <a:t>imm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</a:tr>
              <a:tr h="26679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blt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B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1100011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0x4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0">
                          <a:effectLst/>
                        </a:rPr>
                        <a:t> 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if(rs1 &lt; rs2) PC += </a:t>
                      </a:r>
                      <a:r>
                        <a:rPr lang="en-GB" sz="1400" kern="100" err="1">
                          <a:effectLst/>
                        </a:rPr>
                        <a:t>imm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</a:tr>
              <a:tr h="26679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 err="1">
                          <a:effectLst/>
                        </a:rPr>
                        <a:t>bge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B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1100011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0x5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0">
                          <a:effectLst/>
                        </a:rPr>
                        <a:t> 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if(rs1 &gt;= rs2) PC += </a:t>
                      </a:r>
                      <a:r>
                        <a:rPr lang="en-GB" sz="1400" kern="100" err="1">
                          <a:effectLst/>
                        </a:rPr>
                        <a:t>imm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</a:tr>
              <a:tr h="26679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 err="1">
                          <a:effectLst/>
                        </a:rPr>
                        <a:t>bltu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B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1100011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0x6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0">
                          <a:effectLst/>
                        </a:rPr>
                        <a:t> 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if(rs1 &lt; rs2) PC += imm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</a:tr>
              <a:tr h="26679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bgeu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B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1100011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0x7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0">
                          <a:effectLst/>
                        </a:rPr>
                        <a:t> 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if(rs1 &gt;= rs2) PC += imm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</a:tr>
              <a:tr h="26679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 err="1">
                          <a:effectLst/>
                        </a:rPr>
                        <a:t>jalr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I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1100111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0x0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0">
                          <a:effectLst/>
                        </a:rPr>
                        <a:t> 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 err="1">
                          <a:effectLst/>
                        </a:rPr>
                        <a:t>rd</a:t>
                      </a:r>
                      <a:r>
                        <a:rPr lang="en-GB" sz="1400" kern="100">
                          <a:effectLst/>
                        </a:rPr>
                        <a:t> = PC+4; PC = rs1 + </a:t>
                      </a:r>
                      <a:r>
                        <a:rPr lang="en-GB" sz="1400" kern="100" err="1">
                          <a:effectLst/>
                        </a:rPr>
                        <a:t>imm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</a:tr>
              <a:tr h="26679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 err="1">
                          <a:effectLst/>
                        </a:rPr>
                        <a:t>lui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U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0110111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 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0">
                          <a:effectLst/>
                        </a:rPr>
                        <a:t> 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 err="1">
                          <a:effectLst/>
                        </a:rPr>
                        <a:t>rd</a:t>
                      </a:r>
                      <a:r>
                        <a:rPr lang="en-GB" sz="1400" kern="100">
                          <a:effectLst/>
                        </a:rPr>
                        <a:t> = </a:t>
                      </a:r>
                      <a:r>
                        <a:rPr lang="en-GB" sz="1400" kern="100" err="1">
                          <a:effectLst/>
                        </a:rPr>
                        <a:t>imm</a:t>
                      </a:r>
                      <a:r>
                        <a:rPr lang="en-GB" sz="1400" kern="100">
                          <a:effectLst/>
                        </a:rPr>
                        <a:t> &lt;&lt; 12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</a:tr>
              <a:tr h="26679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 err="1">
                          <a:effectLst/>
                        </a:rPr>
                        <a:t>auipc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U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0010111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 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0">
                          <a:effectLst/>
                        </a:rPr>
                        <a:t> 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 err="1">
                          <a:effectLst/>
                        </a:rPr>
                        <a:t>rd</a:t>
                      </a:r>
                      <a:r>
                        <a:rPr lang="en-GB" sz="1400" kern="100">
                          <a:effectLst/>
                        </a:rPr>
                        <a:t> = PC + (</a:t>
                      </a:r>
                      <a:r>
                        <a:rPr lang="en-GB" sz="1400" kern="100" err="1">
                          <a:effectLst/>
                        </a:rPr>
                        <a:t>imm</a:t>
                      </a:r>
                      <a:r>
                        <a:rPr lang="en-GB" sz="1400" kern="100">
                          <a:effectLst/>
                        </a:rPr>
                        <a:t> &lt;&lt; 12)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erformance Lies at the Heart of all Business Innovation | Network World"/>
          <p:cNvPicPr>
            <a:picLocks noChangeAspect="1" noChangeArrowheads="1"/>
          </p:cNvPicPr>
          <p:nvPr/>
        </p:nvPicPr>
        <p:blipFill rotWithShape="1">
          <a:blip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93" b="1737"/>
          <a:stretch>
            <a:fillRect/>
          </a:stretch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Design and implementation an RISC-V core 32-bit with C and M extensions</a:t>
            </a: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7048" y="4599432"/>
            <a:ext cx="9144000" cy="1536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400">
              <a:solidFill>
                <a:schemeClr val="bg1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US" b="1">
                <a:solidFill>
                  <a:schemeClr val="bg1"/>
                </a:solidFill>
              </a:rPr>
              <a:t>Base-I | RV32I Microarchitecture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885588" y="1922943"/>
          <a:ext cx="8420824" cy="40019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9830"/>
                <a:gridCol w="750782"/>
                <a:gridCol w="917624"/>
                <a:gridCol w="750782"/>
                <a:gridCol w="1501568"/>
                <a:gridCol w="3420238"/>
              </a:tblGrid>
              <a:tr h="26679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Instruction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Format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Opcode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Funct3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Funct7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Description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>
                    <a:solidFill>
                      <a:srgbClr val="F7B217"/>
                    </a:solidFill>
                  </a:tcPr>
                </a:tc>
              </a:tr>
              <a:tr h="26679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0">
                          <a:effectLst/>
                        </a:rPr>
                        <a:t>lb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I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0000011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0x0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 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 err="1">
                          <a:effectLst/>
                        </a:rPr>
                        <a:t>rd</a:t>
                      </a:r>
                      <a:r>
                        <a:rPr lang="en-GB" sz="1400" kern="100">
                          <a:effectLst/>
                        </a:rPr>
                        <a:t> = M[rs1+imm][7:0]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</a:tr>
              <a:tr h="26679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0" err="1">
                          <a:effectLst/>
                        </a:rPr>
                        <a:t>lh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I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0000011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0x1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0">
                          <a:effectLst/>
                        </a:rPr>
                        <a:t> 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rd = M[rs1+imm][15:0]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</a:tr>
              <a:tr h="26679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0">
                          <a:effectLst/>
                        </a:rPr>
                        <a:t>lbu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I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0000011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0x4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0">
                          <a:effectLst/>
                        </a:rPr>
                        <a:t> 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 err="1">
                          <a:effectLst/>
                        </a:rPr>
                        <a:t>rd</a:t>
                      </a:r>
                      <a:r>
                        <a:rPr lang="en-GB" sz="1400" kern="100">
                          <a:effectLst/>
                        </a:rPr>
                        <a:t> = M[rs1+imm][7:0]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</a:tr>
              <a:tr h="26679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0" err="1">
                          <a:effectLst/>
                        </a:rPr>
                        <a:t>lhu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I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0000011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0x5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0">
                          <a:effectLst/>
                        </a:rPr>
                        <a:t> 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rd = M[rs1+imm][15:0]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</a:tr>
              <a:tr h="26679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sb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S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0100011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0x0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0">
                          <a:effectLst/>
                        </a:rPr>
                        <a:t> 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M[rs1+imm][7:0] = rs2[7:0]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</a:tr>
              <a:tr h="26679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 err="1">
                          <a:effectLst/>
                        </a:rPr>
                        <a:t>sh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S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0100011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0x1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0">
                          <a:effectLst/>
                        </a:rPr>
                        <a:t> 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M[rs1+imm][15:0] = rs2[15:0]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</a:tr>
              <a:tr h="26679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bne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B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1100011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0x1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0">
                          <a:effectLst/>
                        </a:rPr>
                        <a:t> 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if(rs1 != rs2) PC += </a:t>
                      </a:r>
                      <a:r>
                        <a:rPr lang="en-GB" sz="1400" kern="100" err="1">
                          <a:effectLst/>
                        </a:rPr>
                        <a:t>imm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</a:tr>
              <a:tr h="26679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blt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B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1100011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0x4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0">
                          <a:effectLst/>
                        </a:rPr>
                        <a:t> 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if(rs1 &lt; rs2) PC += </a:t>
                      </a:r>
                      <a:r>
                        <a:rPr lang="en-GB" sz="1400" kern="100" err="1">
                          <a:effectLst/>
                        </a:rPr>
                        <a:t>imm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</a:tr>
              <a:tr h="26679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 err="1">
                          <a:effectLst/>
                        </a:rPr>
                        <a:t>bge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B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1100011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0x5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0">
                          <a:effectLst/>
                        </a:rPr>
                        <a:t> 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if(rs1 &gt;= rs2) PC += </a:t>
                      </a:r>
                      <a:r>
                        <a:rPr lang="en-GB" sz="1400" kern="100" err="1">
                          <a:effectLst/>
                        </a:rPr>
                        <a:t>imm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</a:tr>
              <a:tr h="26679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 err="1">
                          <a:effectLst/>
                        </a:rPr>
                        <a:t>bltu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B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1100011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0x6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0">
                          <a:effectLst/>
                        </a:rPr>
                        <a:t> 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if(rs1 &lt; rs2) PC += imm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</a:tr>
              <a:tr h="26679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bgeu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B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1100011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0x7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0">
                          <a:effectLst/>
                        </a:rPr>
                        <a:t> 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if(rs1 &gt;= rs2) PC += imm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/>
                </a:tc>
              </a:tr>
              <a:tr h="26679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 err="1">
                          <a:effectLst/>
                        </a:rPr>
                        <a:t>jalr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I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1100111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0x0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0">
                          <a:effectLst/>
                        </a:rPr>
                        <a:t> 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 err="1">
                          <a:effectLst/>
                        </a:rPr>
                        <a:t>rd</a:t>
                      </a:r>
                      <a:r>
                        <a:rPr lang="en-GB" sz="1400" kern="100">
                          <a:effectLst/>
                        </a:rPr>
                        <a:t> = PC+4; PC = rs1 + </a:t>
                      </a:r>
                      <a:r>
                        <a:rPr lang="en-GB" sz="1400" kern="100" err="1">
                          <a:effectLst/>
                        </a:rPr>
                        <a:t>imm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>
                    <a:solidFill>
                      <a:srgbClr val="00B050"/>
                    </a:solidFill>
                  </a:tcPr>
                </a:tc>
              </a:tr>
              <a:tr h="26679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 err="1">
                          <a:effectLst/>
                        </a:rPr>
                        <a:t>lui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U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0110111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 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0">
                          <a:effectLst/>
                        </a:rPr>
                        <a:t> 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 err="1">
                          <a:effectLst/>
                        </a:rPr>
                        <a:t>rd</a:t>
                      </a:r>
                      <a:r>
                        <a:rPr lang="en-GB" sz="1400" kern="100">
                          <a:effectLst/>
                        </a:rPr>
                        <a:t> = </a:t>
                      </a:r>
                      <a:r>
                        <a:rPr lang="en-GB" sz="1400" kern="100" err="1">
                          <a:effectLst/>
                        </a:rPr>
                        <a:t>imm</a:t>
                      </a:r>
                      <a:r>
                        <a:rPr lang="en-GB" sz="1400" kern="100">
                          <a:effectLst/>
                        </a:rPr>
                        <a:t> &lt;&lt; 12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>
                    <a:solidFill>
                      <a:srgbClr val="00B050"/>
                    </a:solidFill>
                  </a:tcPr>
                </a:tc>
              </a:tr>
              <a:tr h="26679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 err="1">
                          <a:effectLst/>
                        </a:rPr>
                        <a:t>auipc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U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0010111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>
                          <a:effectLst/>
                        </a:rPr>
                        <a:t> 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0">
                          <a:effectLst/>
                        </a:rPr>
                        <a:t> 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kern="100" err="1">
                          <a:effectLst/>
                        </a:rPr>
                        <a:t>rd</a:t>
                      </a:r>
                      <a:r>
                        <a:rPr lang="en-GB" sz="1400" kern="100">
                          <a:effectLst/>
                        </a:rPr>
                        <a:t> = PC + (</a:t>
                      </a:r>
                      <a:r>
                        <a:rPr lang="en-GB" sz="1400" kern="100" err="1">
                          <a:effectLst/>
                        </a:rPr>
                        <a:t>imm</a:t>
                      </a:r>
                      <a:r>
                        <a:rPr lang="en-GB" sz="1400" kern="100">
                          <a:effectLst/>
                        </a:rPr>
                        <a:t> &lt;&lt; 12)</a:t>
                      </a:r>
                      <a:endParaRPr lang="en-GB" sz="1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100048" marR="100048" marT="0" marB="0"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US" b="1">
                <a:solidFill>
                  <a:schemeClr val="bg1"/>
                </a:solidFill>
              </a:rPr>
              <a:t>Base-I | RV32I Microarchitecture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297"/>
          <a:stretch>
            <a:fillRect/>
          </a:stretch>
        </p:blipFill>
        <p:spPr>
          <a:xfrm>
            <a:off x="3736554" y="1413557"/>
            <a:ext cx="8150634" cy="4999075"/>
          </a:xfrm>
          <a:prstGeom prst="rect">
            <a:avLst/>
          </a:prstGeom>
        </p:spPr>
      </p:pic>
      <p:sp>
        <p:nvSpPr>
          <p:cNvPr id="9" name="Text Placeholder 2"/>
          <p:cNvSpPr txBox="1"/>
          <p:nvPr/>
        </p:nvSpPr>
        <p:spPr>
          <a:xfrm>
            <a:off x="245988" y="3256167"/>
            <a:ext cx="3490566" cy="16829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F7B217"/>
              </a:buClr>
              <a:buNone/>
            </a:pPr>
            <a:r>
              <a:rPr lang="en-US" sz="3600" b="1" err="1"/>
              <a:t>lb</a:t>
            </a:r>
            <a:r>
              <a:rPr lang="en-US" sz="3600" b="1"/>
              <a:t>(u), </a:t>
            </a:r>
            <a:r>
              <a:rPr lang="en-US" sz="3600" b="1" err="1"/>
              <a:t>lh</a:t>
            </a:r>
            <a:r>
              <a:rPr lang="en-US" sz="3600" b="1"/>
              <a:t>(u), sb, </a:t>
            </a:r>
            <a:r>
              <a:rPr lang="en-US" sz="3600" b="1" err="1"/>
              <a:t>sh</a:t>
            </a:r>
            <a:endParaRPr lang="en-US" sz="3600" b="1"/>
          </a:p>
          <a:p>
            <a:pPr marL="0" indent="0" algn="ctr">
              <a:buClr>
                <a:srgbClr val="F7B217"/>
              </a:buClr>
              <a:buNone/>
            </a:pPr>
            <a:endParaRPr lang="en-US" sz="360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800" b="1">
                <a:solidFill>
                  <a:srgbClr val="F7B217"/>
                </a:solidFill>
                <a:latin typeface="Calibri" panose="020F0502020204030204"/>
              </a:rPr>
              <a:t>Handled in </a:t>
            </a:r>
            <a:br>
              <a:rPr lang="en-US" sz="1800" b="1">
                <a:solidFill>
                  <a:srgbClr val="F7B217"/>
                </a:solidFill>
                <a:latin typeface="Calibri" panose="020F0502020204030204"/>
              </a:rPr>
            </a:br>
            <a:r>
              <a:rPr lang="en-US" sz="1800" b="1">
                <a:solidFill>
                  <a:srgbClr val="F7B217"/>
                </a:solidFill>
                <a:latin typeface="Calibri" panose="020F0502020204030204"/>
              </a:rPr>
              <a:t>Data memory &amp; Load extend </a:t>
            </a:r>
            <a:endParaRPr kumimoji="0" lang="en-GB" sz="1800" b="1" i="0" u="none" strike="noStrike" kern="1200" cap="none" spc="0" normalizeH="0" baseline="0" noProof="0">
              <a:ln>
                <a:noFill/>
              </a:ln>
              <a:solidFill>
                <a:srgbClr val="24285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indent="0" algn="ctr">
              <a:buClr>
                <a:srgbClr val="F7B217"/>
              </a:buClr>
              <a:buNone/>
            </a:pPr>
            <a:endParaRPr lang="en-US" sz="3600"/>
          </a:p>
        </p:txBody>
      </p:sp>
      <p:sp>
        <p:nvSpPr>
          <p:cNvPr id="3" name="Oval 2"/>
          <p:cNvSpPr/>
          <p:nvPr/>
        </p:nvSpPr>
        <p:spPr>
          <a:xfrm>
            <a:off x="9636004" y="3671838"/>
            <a:ext cx="1267326" cy="1267326"/>
          </a:xfrm>
          <a:prstGeom prst="ellipse">
            <a:avLst/>
          </a:prstGeom>
          <a:noFill/>
          <a:ln w="38100">
            <a:solidFill>
              <a:srgbClr val="F7B21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US" b="1">
                <a:solidFill>
                  <a:schemeClr val="bg1"/>
                </a:solidFill>
              </a:rPr>
              <a:t>Base-I | RV32I Microarchitecture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297"/>
          <a:stretch>
            <a:fillRect/>
          </a:stretch>
        </p:blipFill>
        <p:spPr>
          <a:xfrm>
            <a:off x="3736554" y="1413557"/>
            <a:ext cx="8150634" cy="4999075"/>
          </a:xfrm>
          <a:prstGeom prst="rect">
            <a:avLst/>
          </a:prstGeom>
        </p:spPr>
      </p:pic>
      <p:sp>
        <p:nvSpPr>
          <p:cNvPr id="9" name="Text Placeholder 2"/>
          <p:cNvSpPr txBox="1"/>
          <p:nvPr/>
        </p:nvSpPr>
        <p:spPr>
          <a:xfrm>
            <a:off x="245988" y="3256167"/>
            <a:ext cx="3490566" cy="16829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F7B217"/>
              </a:buClr>
              <a:buNone/>
            </a:pPr>
            <a:r>
              <a:rPr lang="en-US" sz="3600" b="1"/>
              <a:t>B-Type</a:t>
            </a:r>
            <a:endParaRPr lang="en-US" sz="3600" b="1"/>
          </a:p>
          <a:p>
            <a:pPr marL="0" indent="0" algn="ctr">
              <a:buClr>
                <a:srgbClr val="F7B217"/>
              </a:buClr>
              <a:buNone/>
            </a:pPr>
            <a:endParaRPr lang="en-US" sz="360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800" b="1">
                <a:solidFill>
                  <a:srgbClr val="F7B217"/>
                </a:solidFill>
                <a:latin typeface="Calibri" panose="020F0502020204030204"/>
              </a:rPr>
              <a:t>Handled in </a:t>
            </a:r>
            <a:br>
              <a:rPr lang="en-US" sz="1800" b="1">
                <a:solidFill>
                  <a:srgbClr val="F7B217"/>
                </a:solidFill>
                <a:latin typeface="Calibri" panose="020F0502020204030204"/>
              </a:rPr>
            </a:br>
            <a:r>
              <a:rPr lang="en-US" sz="1800" b="1">
                <a:solidFill>
                  <a:srgbClr val="F7B217"/>
                </a:solidFill>
                <a:latin typeface="Calibri" panose="020F0502020204030204"/>
              </a:rPr>
              <a:t>Branch unit</a:t>
            </a:r>
            <a:endParaRPr kumimoji="0" lang="en-GB" sz="1800" b="1" i="0" u="none" strike="noStrike" kern="1200" cap="none" spc="0" normalizeH="0" baseline="0" noProof="0">
              <a:ln>
                <a:noFill/>
              </a:ln>
              <a:solidFill>
                <a:srgbClr val="24285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indent="0" algn="ctr">
              <a:buClr>
                <a:srgbClr val="F7B217"/>
              </a:buClr>
              <a:buNone/>
            </a:pPr>
            <a:endParaRPr lang="en-US" sz="3600"/>
          </a:p>
        </p:txBody>
      </p:sp>
      <p:sp>
        <p:nvSpPr>
          <p:cNvPr id="3" name="Oval 2"/>
          <p:cNvSpPr/>
          <p:nvPr/>
        </p:nvSpPr>
        <p:spPr>
          <a:xfrm>
            <a:off x="8519616" y="3006305"/>
            <a:ext cx="633739" cy="633739"/>
          </a:xfrm>
          <a:prstGeom prst="ellipse">
            <a:avLst/>
          </a:prstGeom>
          <a:noFill/>
          <a:ln w="38100">
            <a:solidFill>
              <a:srgbClr val="F7B21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US" b="1">
                <a:solidFill>
                  <a:schemeClr val="bg1"/>
                </a:solidFill>
              </a:rPr>
              <a:t>Base-I | RV32I Design: Fetch Stage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19344" y="6533969"/>
            <a:ext cx="2587840" cy="299612"/>
          </a:xfrm>
        </p:spPr>
        <p:txBody>
          <a:bodyPr/>
          <a:lstStyle/>
          <a:p>
            <a:r>
              <a:rPr lang="en-US"/>
              <a:t>1/7/2024</a:t>
            </a:r>
            <a:endParaRPr lang="en-US"/>
          </a:p>
        </p:txBody>
      </p:sp>
      <p:pic>
        <p:nvPicPr>
          <p:cNvPr id="6" name="Graphic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4494" y="1430299"/>
            <a:ext cx="8023012" cy="498372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9772" y="2420267"/>
            <a:ext cx="1726170" cy="646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US" b="1">
                <a:solidFill>
                  <a:schemeClr val="bg1"/>
                </a:solidFill>
              </a:rPr>
              <a:t>Base-I | RV32I Design: Fetch Stage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19344" y="6533969"/>
            <a:ext cx="2587840" cy="299612"/>
          </a:xfrm>
        </p:spPr>
        <p:txBody>
          <a:bodyPr/>
          <a:lstStyle/>
          <a:p>
            <a:r>
              <a:rPr lang="en-US"/>
              <a:t>1/7/2024</a:t>
            </a:r>
            <a:endParaRPr lang="en-US"/>
          </a:p>
        </p:txBody>
      </p:sp>
      <p:sp>
        <p:nvSpPr>
          <p:cNvPr id="3" name="Text Placeholder 2"/>
          <p:cNvSpPr txBox="1"/>
          <p:nvPr/>
        </p:nvSpPr>
        <p:spPr>
          <a:xfrm>
            <a:off x="649143" y="1589515"/>
            <a:ext cx="10438900" cy="4460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B217"/>
              </a:buClr>
            </a:pPr>
            <a:r>
              <a:rPr lang="en-US" sz="3600"/>
              <a:t>32-bit adder </a:t>
            </a:r>
            <a:endParaRPr lang="en-US" sz="3600"/>
          </a:p>
          <a:p>
            <a:pPr lvl="1">
              <a:buClr>
                <a:srgbClr val="F7B217"/>
              </a:buClr>
            </a:pPr>
            <a:r>
              <a:rPr lang="en-US" sz="3200"/>
              <a:t>It is used to increment PC </a:t>
            </a:r>
            <a:endParaRPr lang="en-US" sz="32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9" r="30586"/>
          <a:stretch>
            <a:fillRect/>
          </a:stretch>
        </p:blipFill>
        <p:spPr>
          <a:xfrm>
            <a:off x="7498080" y="3343275"/>
            <a:ext cx="2882900" cy="1673860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35270" y="3131823"/>
          <a:ext cx="560556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8181"/>
                <a:gridCol w="873456"/>
                <a:gridCol w="2423932"/>
              </a:tblGrid>
              <a:tr h="294439">
                <a:tc>
                  <a:txBody>
                    <a:bodyPr/>
                    <a:lstStyle/>
                    <a:p>
                      <a:r>
                        <a:rPr lang="en-US"/>
                        <a:t>I/O</a:t>
                      </a:r>
                      <a:endParaRPr lang="en-GB"/>
                    </a:p>
                  </a:txBody>
                  <a:tcPr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Width</a:t>
                      </a:r>
                      <a:endParaRPr lang="en-GB"/>
                    </a:p>
                  </a:txBody>
                  <a:tcPr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Description</a:t>
                      </a:r>
                      <a:endParaRPr lang="en-GB"/>
                    </a:p>
                  </a:txBody>
                  <a:tcPr>
                    <a:solidFill>
                      <a:srgbClr val="F7B217"/>
                    </a:solidFill>
                  </a:tcPr>
                </a:tc>
              </a:tr>
              <a:tr h="294439">
                <a:tc>
                  <a:txBody>
                    <a:bodyPr/>
                    <a:lstStyle/>
                    <a:p>
                      <a:r>
                        <a:rPr lang="en-US"/>
                        <a:t>i_32bit_adder_srcA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/>
                        <a:t>32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Operand 1 (current PC)</a:t>
                      </a:r>
                      <a:endParaRPr lang="en-GB"/>
                    </a:p>
                  </a:txBody>
                  <a:tcPr/>
                </a:tc>
              </a:tr>
              <a:tr h="2944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/>
                        <a:t>i_32bit_adder_srcB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/>
                        <a:t>32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Operand 2 (32’h4)</a:t>
                      </a:r>
                      <a:endParaRPr lang="en-GB"/>
                    </a:p>
                  </a:txBody>
                  <a:tcPr/>
                </a:tc>
              </a:tr>
              <a:tr h="2944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/>
                        <a:t>o_32bit_adder_result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/>
                        <a:t>32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Adder result (32+4)</a:t>
                      </a:r>
                      <a:endParaRPr lang="en-GB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US" b="1">
                <a:solidFill>
                  <a:schemeClr val="bg1"/>
                </a:solidFill>
              </a:rPr>
              <a:t>Base-I | RV32I Design: Decode Stage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Graphic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93827" y="1407113"/>
            <a:ext cx="8004345" cy="498276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US" b="1">
                <a:solidFill>
                  <a:schemeClr val="bg1"/>
                </a:solidFill>
              </a:rPr>
              <a:t>Base-I | RV32I Design: Decode Stage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/>
          <p:nvPr/>
        </p:nvSpPr>
        <p:spPr>
          <a:xfrm>
            <a:off x="649143" y="1589515"/>
            <a:ext cx="10438900" cy="4460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B217"/>
              </a:buClr>
            </a:pPr>
            <a:r>
              <a:rPr lang="en-US" sz="3600"/>
              <a:t>Main Decoder </a:t>
            </a:r>
            <a:endParaRPr lang="en-US" sz="3600"/>
          </a:p>
        </p:txBody>
      </p:sp>
      <p:grpSp>
        <p:nvGrpSpPr>
          <p:cNvPr id="5" name="Graphic 1"/>
          <p:cNvGrpSpPr/>
          <p:nvPr/>
        </p:nvGrpSpPr>
        <p:grpSpPr>
          <a:xfrm>
            <a:off x="4350067" y="2556571"/>
            <a:ext cx="3491865" cy="2666366"/>
            <a:chOff x="-53340" y="0"/>
            <a:chExt cx="3491865" cy="2666366"/>
          </a:xfrm>
        </p:grpSpPr>
        <p:sp>
          <p:nvSpPr>
            <p:cNvPr id="6" name="Freeform: Shape 5"/>
            <p:cNvSpPr/>
            <p:nvPr/>
          </p:nvSpPr>
          <p:spPr>
            <a:xfrm>
              <a:off x="2028825" y="160496"/>
              <a:ext cx="320325" cy="1142"/>
            </a:xfrm>
            <a:custGeom>
              <a:avLst/>
              <a:gdLst>
                <a:gd name="connsiteX0" fmla="*/ 0 w 320325"/>
                <a:gd name="connsiteY0" fmla="*/ 0 h 1142"/>
                <a:gd name="connsiteX1" fmla="*/ 190500 w 320325"/>
                <a:gd name="connsiteY1" fmla="*/ 476 h 1142"/>
                <a:gd name="connsiteX2" fmla="*/ 320326 w 320325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0325" h="1142">
                  <a:moveTo>
                    <a:pt x="0" y="0"/>
                  </a:moveTo>
                  <a:lnTo>
                    <a:pt x="190500" y="476"/>
                  </a:lnTo>
                  <a:lnTo>
                    <a:pt x="320326" y="1143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2332291" y="128206"/>
              <a:ext cx="66865" cy="66674"/>
            </a:xfrm>
            <a:custGeom>
              <a:avLst/>
              <a:gdLst>
                <a:gd name="connsiteX0" fmla="*/ 66866 w 66865"/>
                <a:gd name="connsiteY0" fmla="*/ 33623 h 66674"/>
                <a:gd name="connsiteX1" fmla="*/ 0 w 66865"/>
                <a:gd name="connsiteY1" fmla="*/ 66675 h 66674"/>
                <a:gd name="connsiteX2" fmla="*/ 16859 w 66865"/>
                <a:gd name="connsiteY2" fmla="*/ 33433 h 66674"/>
                <a:gd name="connsiteX3" fmla="*/ 381 w 66865"/>
                <a:gd name="connsiteY3" fmla="*/ 0 h 66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65" h="66674">
                  <a:moveTo>
                    <a:pt x="66866" y="33623"/>
                  </a:moveTo>
                  <a:lnTo>
                    <a:pt x="0" y="66675"/>
                  </a:lnTo>
                  <a:lnTo>
                    <a:pt x="16859" y="3343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2028825" y="320992"/>
              <a:ext cx="320325" cy="1905"/>
            </a:xfrm>
            <a:custGeom>
              <a:avLst/>
              <a:gdLst>
                <a:gd name="connsiteX0" fmla="*/ 0 w 320325"/>
                <a:gd name="connsiteY0" fmla="*/ 0 h 1905"/>
                <a:gd name="connsiteX1" fmla="*/ 190500 w 320325"/>
                <a:gd name="connsiteY1" fmla="*/ 0 h 1905"/>
                <a:gd name="connsiteX2" fmla="*/ 320326 w 320325"/>
                <a:gd name="connsiteY2" fmla="*/ 1905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0325" h="1905">
                  <a:moveTo>
                    <a:pt x="0" y="0"/>
                  </a:moveTo>
                  <a:lnTo>
                    <a:pt x="190500" y="0"/>
                  </a:lnTo>
                  <a:lnTo>
                    <a:pt x="320326" y="1905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2332005" y="289369"/>
              <a:ext cx="67151" cy="66675"/>
            </a:xfrm>
            <a:custGeom>
              <a:avLst/>
              <a:gdLst>
                <a:gd name="connsiteX0" fmla="*/ 67151 w 67151"/>
                <a:gd name="connsiteY0" fmla="*/ 34290 h 66675"/>
                <a:gd name="connsiteX1" fmla="*/ 0 w 67151"/>
                <a:gd name="connsiteY1" fmla="*/ 66675 h 66675"/>
                <a:gd name="connsiteX2" fmla="*/ 17145 w 67151"/>
                <a:gd name="connsiteY2" fmla="*/ 33528 h 66675"/>
                <a:gd name="connsiteX3" fmla="*/ 1048 w 67151"/>
                <a:gd name="connsiteY3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151" h="66675">
                  <a:moveTo>
                    <a:pt x="67151" y="34290"/>
                  </a:moveTo>
                  <a:lnTo>
                    <a:pt x="0" y="66675"/>
                  </a:lnTo>
                  <a:lnTo>
                    <a:pt x="17145" y="33528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2028825" y="448246"/>
              <a:ext cx="320325" cy="1333"/>
            </a:xfrm>
            <a:custGeom>
              <a:avLst/>
              <a:gdLst>
                <a:gd name="connsiteX0" fmla="*/ 0 w 320325"/>
                <a:gd name="connsiteY0" fmla="*/ 1143 h 1333"/>
                <a:gd name="connsiteX1" fmla="*/ 190500 w 320325"/>
                <a:gd name="connsiteY1" fmla="*/ 1333 h 1333"/>
                <a:gd name="connsiteX2" fmla="*/ 320326 w 320325"/>
                <a:gd name="connsiteY2" fmla="*/ 0 h 1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0325" h="1333">
                  <a:moveTo>
                    <a:pt x="0" y="1143"/>
                  </a:moveTo>
                  <a:lnTo>
                    <a:pt x="190500" y="1333"/>
                  </a:lnTo>
                  <a:lnTo>
                    <a:pt x="320326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2332196" y="415099"/>
              <a:ext cx="66960" cy="66675"/>
            </a:xfrm>
            <a:custGeom>
              <a:avLst/>
              <a:gdLst>
                <a:gd name="connsiteX0" fmla="*/ 66961 w 66960"/>
                <a:gd name="connsiteY0" fmla="*/ 32671 h 66675"/>
                <a:gd name="connsiteX1" fmla="*/ 667 w 66960"/>
                <a:gd name="connsiteY1" fmla="*/ 66675 h 66675"/>
                <a:gd name="connsiteX2" fmla="*/ 16954 w 66960"/>
                <a:gd name="connsiteY2" fmla="*/ 33147 h 66675"/>
                <a:gd name="connsiteX3" fmla="*/ 0 w 66960"/>
                <a:gd name="connsiteY3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60" h="66675">
                  <a:moveTo>
                    <a:pt x="66961" y="32671"/>
                  </a:moveTo>
                  <a:lnTo>
                    <a:pt x="667" y="66675"/>
                  </a:lnTo>
                  <a:lnTo>
                    <a:pt x="16954" y="33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14" name="Freeform: Shape 13"/>
            <p:cNvSpPr/>
            <p:nvPr/>
          </p:nvSpPr>
          <p:spPr>
            <a:xfrm>
              <a:off x="2028825" y="609600"/>
              <a:ext cx="320325" cy="285"/>
            </a:xfrm>
            <a:custGeom>
              <a:avLst/>
              <a:gdLst>
                <a:gd name="connsiteX0" fmla="*/ 0 w 320325"/>
                <a:gd name="connsiteY0" fmla="*/ 286 h 285"/>
                <a:gd name="connsiteX1" fmla="*/ 320326 w 320325"/>
                <a:gd name="connsiteY1" fmla="*/ 0 h 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0325" h="285">
                  <a:moveTo>
                    <a:pt x="0" y="286"/>
                  </a:moveTo>
                  <a:lnTo>
                    <a:pt x="320326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16" name="Freeform: Shape 15"/>
            <p:cNvSpPr/>
            <p:nvPr/>
          </p:nvSpPr>
          <p:spPr>
            <a:xfrm>
              <a:off x="2332482" y="576357"/>
              <a:ext cx="66675" cy="66675"/>
            </a:xfrm>
            <a:custGeom>
              <a:avLst/>
              <a:gdLst>
                <a:gd name="connsiteX0" fmla="*/ 66675 w 66675"/>
                <a:gd name="connsiteY0" fmla="*/ 33242 h 66675"/>
                <a:gd name="connsiteX1" fmla="*/ 0 w 66675"/>
                <a:gd name="connsiteY1" fmla="*/ 66675 h 66675"/>
                <a:gd name="connsiteX2" fmla="*/ 16669 w 66675"/>
                <a:gd name="connsiteY2" fmla="*/ 33242 h 66675"/>
                <a:gd name="connsiteX3" fmla="*/ 0 w 66675"/>
                <a:gd name="connsiteY3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66675">
                  <a:moveTo>
                    <a:pt x="66675" y="33242"/>
                  </a:moveTo>
                  <a:lnTo>
                    <a:pt x="0" y="66675"/>
                  </a:lnTo>
                  <a:lnTo>
                    <a:pt x="16669" y="33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2028825" y="770381"/>
              <a:ext cx="329850" cy="857"/>
            </a:xfrm>
            <a:custGeom>
              <a:avLst/>
              <a:gdLst>
                <a:gd name="connsiteX0" fmla="*/ 0 w 329850"/>
                <a:gd name="connsiteY0" fmla="*/ 0 h 857"/>
                <a:gd name="connsiteX1" fmla="*/ 195263 w 329850"/>
                <a:gd name="connsiteY1" fmla="*/ 191 h 857"/>
                <a:gd name="connsiteX2" fmla="*/ 329851 w 329850"/>
                <a:gd name="connsiteY2" fmla="*/ 857 h 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9850" h="857">
                  <a:moveTo>
                    <a:pt x="0" y="0"/>
                  </a:moveTo>
                  <a:lnTo>
                    <a:pt x="195263" y="191"/>
                  </a:lnTo>
                  <a:lnTo>
                    <a:pt x="329851" y="857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19" name="Freeform: Shape 18"/>
            <p:cNvSpPr/>
            <p:nvPr/>
          </p:nvSpPr>
          <p:spPr>
            <a:xfrm>
              <a:off x="2341911" y="737806"/>
              <a:ext cx="66770" cy="66675"/>
            </a:xfrm>
            <a:custGeom>
              <a:avLst/>
              <a:gdLst>
                <a:gd name="connsiteX0" fmla="*/ 66770 w 66770"/>
                <a:gd name="connsiteY0" fmla="*/ 33623 h 66675"/>
                <a:gd name="connsiteX1" fmla="*/ 0 w 66770"/>
                <a:gd name="connsiteY1" fmla="*/ 66675 h 66675"/>
                <a:gd name="connsiteX2" fmla="*/ 16764 w 66770"/>
                <a:gd name="connsiteY2" fmla="*/ 33433 h 66675"/>
                <a:gd name="connsiteX3" fmla="*/ 286 w 66770"/>
                <a:gd name="connsiteY3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770" h="66675">
                  <a:moveTo>
                    <a:pt x="66770" y="33623"/>
                  </a:moveTo>
                  <a:lnTo>
                    <a:pt x="0" y="66675"/>
                  </a:lnTo>
                  <a:lnTo>
                    <a:pt x="16764" y="33433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20" name="Freeform: Shape 19"/>
            <p:cNvSpPr/>
            <p:nvPr/>
          </p:nvSpPr>
          <p:spPr>
            <a:xfrm>
              <a:off x="2028825" y="898779"/>
              <a:ext cx="320325" cy="1047"/>
            </a:xfrm>
            <a:custGeom>
              <a:avLst/>
              <a:gdLst>
                <a:gd name="connsiteX0" fmla="*/ 0 w 320325"/>
                <a:gd name="connsiteY0" fmla="*/ 0 h 1047"/>
                <a:gd name="connsiteX1" fmla="*/ 190500 w 320325"/>
                <a:gd name="connsiteY1" fmla="*/ 381 h 1047"/>
                <a:gd name="connsiteX2" fmla="*/ 320326 w 320325"/>
                <a:gd name="connsiteY2" fmla="*/ 1048 h 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0325" h="1047">
                  <a:moveTo>
                    <a:pt x="0" y="0"/>
                  </a:moveTo>
                  <a:lnTo>
                    <a:pt x="190500" y="381"/>
                  </a:lnTo>
                  <a:lnTo>
                    <a:pt x="320326" y="1048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21" name="Freeform: Shape 20"/>
            <p:cNvSpPr/>
            <p:nvPr/>
          </p:nvSpPr>
          <p:spPr>
            <a:xfrm>
              <a:off x="2332291" y="866393"/>
              <a:ext cx="66865" cy="66675"/>
            </a:xfrm>
            <a:custGeom>
              <a:avLst/>
              <a:gdLst>
                <a:gd name="connsiteX0" fmla="*/ 66866 w 66865"/>
                <a:gd name="connsiteY0" fmla="*/ 33623 h 66675"/>
                <a:gd name="connsiteX1" fmla="*/ 0 w 66865"/>
                <a:gd name="connsiteY1" fmla="*/ 66675 h 66675"/>
                <a:gd name="connsiteX2" fmla="*/ 16859 w 66865"/>
                <a:gd name="connsiteY2" fmla="*/ 33433 h 66675"/>
                <a:gd name="connsiteX3" fmla="*/ 381 w 66865"/>
                <a:gd name="connsiteY3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65" h="66675">
                  <a:moveTo>
                    <a:pt x="66866" y="33623"/>
                  </a:moveTo>
                  <a:lnTo>
                    <a:pt x="0" y="66675"/>
                  </a:lnTo>
                  <a:lnTo>
                    <a:pt x="16859" y="3343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22" name="Freeform: Shape 21"/>
            <p:cNvSpPr/>
            <p:nvPr/>
          </p:nvSpPr>
          <p:spPr>
            <a:xfrm>
              <a:off x="2028825" y="1059179"/>
              <a:ext cx="320325" cy="1905"/>
            </a:xfrm>
            <a:custGeom>
              <a:avLst/>
              <a:gdLst>
                <a:gd name="connsiteX0" fmla="*/ 0 w 320325"/>
                <a:gd name="connsiteY0" fmla="*/ 95 h 1905"/>
                <a:gd name="connsiteX1" fmla="*/ 190500 w 320325"/>
                <a:gd name="connsiteY1" fmla="*/ 0 h 1905"/>
                <a:gd name="connsiteX2" fmla="*/ 320326 w 320325"/>
                <a:gd name="connsiteY2" fmla="*/ 1905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0325" h="1905">
                  <a:moveTo>
                    <a:pt x="0" y="95"/>
                  </a:moveTo>
                  <a:lnTo>
                    <a:pt x="190500" y="0"/>
                  </a:lnTo>
                  <a:lnTo>
                    <a:pt x="320326" y="1905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23" name="Freeform: Shape 22"/>
            <p:cNvSpPr/>
            <p:nvPr/>
          </p:nvSpPr>
          <p:spPr>
            <a:xfrm>
              <a:off x="2332005" y="1027556"/>
              <a:ext cx="67151" cy="66675"/>
            </a:xfrm>
            <a:custGeom>
              <a:avLst/>
              <a:gdLst>
                <a:gd name="connsiteX0" fmla="*/ 67151 w 67151"/>
                <a:gd name="connsiteY0" fmla="*/ 34290 h 66675"/>
                <a:gd name="connsiteX1" fmla="*/ 0 w 67151"/>
                <a:gd name="connsiteY1" fmla="*/ 66675 h 66675"/>
                <a:gd name="connsiteX2" fmla="*/ 17145 w 67151"/>
                <a:gd name="connsiteY2" fmla="*/ 33528 h 66675"/>
                <a:gd name="connsiteX3" fmla="*/ 1048 w 67151"/>
                <a:gd name="connsiteY3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151" h="66675">
                  <a:moveTo>
                    <a:pt x="67151" y="34290"/>
                  </a:moveTo>
                  <a:lnTo>
                    <a:pt x="0" y="66675"/>
                  </a:lnTo>
                  <a:lnTo>
                    <a:pt x="17145" y="33528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24" name="Freeform: Shape 23"/>
            <p:cNvSpPr/>
            <p:nvPr/>
          </p:nvSpPr>
          <p:spPr>
            <a:xfrm>
              <a:off x="2028825" y="1219771"/>
              <a:ext cx="320325" cy="2952"/>
            </a:xfrm>
            <a:custGeom>
              <a:avLst/>
              <a:gdLst>
                <a:gd name="connsiteX0" fmla="*/ 0 w 320325"/>
                <a:gd name="connsiteY0" fmla="*/ 0 h 2952"/>
                <a:gd name="connsiteX1" fmla="*/ 190500 w 320325"/>
                <a:gd name="connsiteY1" fmla="*/ 381 h 2952"/>
                <a:gd name="connsiteX2" fmla="*/ 320326 w 320325"/>
                <a:gd name="connsiteY2" fmla="*/ 2953 h 2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0325" h="2952">
                  <a:moveTo>
                    <a:pt x="0" y="0"/>
                  </a:moveTo>
                  <a:lnTo>
                    <a:pt x="190500" y="381"/>
                  </a:lnTo>
                  <a:lnTo>
                    <a:pt x="320326" y="2953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25" name="Freeform: Shape 24"/>
            <p:cNvSpPr/>
            <p:nvPr/>
          </p:nvSpPr>
          <p:spPr>
            <a:xfrm>
              <a:off x="2331815" y="1189100"/>
              <a:ext cx="67341" cy="66675"/>
            </a:xfrm>
            <a:custGeom>
              <a:avLst/>
              <a:gdLst>
                <a:gd name="connsiteX0" fmla="*/ 67342 w 67341"/>
                <a:gd name="connsiteY0" fmla="*/ 34671 h 66675"/>
                <a:gd name="connsiteX1" fmla="*/ 0 w 67341"/>
                <a:gd name="connsiteY1" fmla="*/ 66675 h 66675"/>
                <a:gd name="connsiteX2" fmla="*/ 17336 w 67341"/>
                <a:gd name="connsiteY2" fmla="*/ 33623 h 66675"/>
                <a:gd name="connsiteX3" fmla="*/ 1333 w 67341"/>
                <a:gd name="connsiteY3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341" h="66675">
                  <a:moveTo>
                    <a:pt x="67342" y="34671"/>
                  </a:moveTo>
                  <a:lnTo>
                    <a:pt x="0" y="66675"/>
                  </a:lnTo>
                  <a:lnTo>
                    <a:pt x="17336" y="33623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26" name="Freeform: Shape 25"/>
            <p:cNvSpPr/>
            <p:nvPr/>
          </p:nvSpPr>
          <p:spPr>
            <a:xfrm>
              <a:off x="2028825" y="1380172"/>
              <a:ext cx="320325" cy="666"/>
            </a:xfrm>
            <a:custGeom>
              <a:avLst/>
              <a:gdLst>
                <a:gd name="connsiteX0" fmla="*/ 0 w 320325"/>
                <a:gd name="connsiteY0" fmla="*/ 95 h 666"/>
                <a:gd name="connsiteX1" fmla="*/ 190500 w 320325"/>
                <a:gd name="connsiteY1" fmla="*/ 0 h 666"/>
                <a:gd name="connsiteX2" fmla="*/ 320326 w 320325"/>
                <a:gd name="connsiteY2" fmla="*/ 667 h 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0325" h="666">
                  <a:moveTo>
                    <a:pt x="0" y="95"/>
                  </a:moveTo>
                  <a:lnTo>
                    <a:pt x="190500" y="0"/>
                  </a:lnTo>
                  <a:lnTo>
                    <a:pt x="320326" y="667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27" name="Freeform: Shape 26"/>
            <p:cNvSpPr/>
            <p:nvPr/>
          </p:nvSpPr>
          <p:spPr>
            <a:xfrm>
              <a:off x="2332291" y="1347406"/>
              <a:ext cx="66865" cy="66675"/>
            </a:xfrm>
            <a:custGeom>
              <a:avLst/>
              <a:gdLst>
                <a:gd name="connsiteX0" fmla="*/ 66866 w 66865"/>
                <a:gd name="connsiteY0" fmla="*/ 33623 h 66675"/>
                <a:gd name="connsiteX1" fmla="*/ 0 w 66865"/>
                <a:gd name="connsiteY1" fmla="*/ 66675 h 66675"/>
                <a:gd name="connsiteX2" fmla="*/ 16859 w 66865"/>
                <a:gd name="connsiteY2" fmla="*/ 33433 h 66675"/>
                <a:gd name="connsiteX3" fmla="*/ 381 w 66865"/>
                <a:gd name="connsiteY3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65" h="66675">
                  <a:moveTo>
                    <a:pt x="66866" y="33623"/>
                  </a:moveTo>
                  <a:lnTo>
                    <a:pt x="0" y="66675"/>
                  </a:lnTo>
                  <a:lnTo>
                    <a:pt x="16859" y="3343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28" name="Freeform: Shape 27"/>
            <p:cNvSpPr/>
            <p:nvPr/>
          </p:nvSpPr>
          <p:spPr>
            <a:xfrm>
              <a:off x="2028825" y="1540763"/>
              <a:ext cx="320325" cy="1714"/>
            </a:xfrm>
            <a:custGeom>
              <a:avLst/>
              <a:gdLst>
                <a:gd name="connsiteX0" fmla="*/ 0 w 320325"/>
                <a:gd name="connsiteY0" fmla="*/ 0 h 1714"/>
                <a:gd name="connsiteX1" fmla="*/ 190500 w 320325"/>
                <a:gd name="connsiteY1" fmla="*/ 381 h 1714"/>
                <a:gd name="connsiteX2" fmla="*/ 320326 w 320325"/>
                <a:gd name="connsiteY2" fmla="*/ 1715 h 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0325" h="1714">
                  <a:moveTo>
                    <a:pt x="0" y="0"/>
                  </a:moveTo>
                  <a:lnTo>
                    <a:pt x="190500" y="381"/>
                  </a:lnTo>
                  <a:lnTo>
                    <a:pt x="320326" y="1715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29" name="Freeform: Shape 28"/>
            <p:cNvSpPr/>
            <p:nvPr/>
          </p:nvSpPr>
          <p:spPr>
            <a:xfrm>
              <a:off x="2332196" y="1508950"/>
              <a:ext cx="66960" cy="66675"/>
            </a:xfrm>
            <a:custGeom>
              <a:avLst/>
              <a:gdLst>
                <a:gd name="connsiteX0" fmla="*/ 66961 w 66960"/>
                <a:gd name="connsiteY0" fmla="*/ 34004 h 66675"/>
                <a:gd name="connsiteX1" fmla="*/ 0 w 66960"/>
                <a:gd name="connsiteY1" fmla="*/ 66675 h 66675"/>
                <a:gd name="connsiteX2" fmla="*/ 16954 w 66960"/>
                <a:gd name="connsiteY2" fmla="*/ 33528 h 66675"/>
                <a:gd name="connsiteX3" fmla="*/ 667 w 66960"/>
                <a:gd name="connsiteY3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60" h="66675">
                  <a:moveTo>
                    <a:pt x="66961" y="34004"/>
                  </a:moveTo>
                  <a:lnTo>
                    <a:pt x="0" y="66675"/>
                  </a:lnTo>
                  <a:lnTo>
                    <a:pt x="16954" y="33528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30" name="Freeform: Shape 29"/>
            <p:cNvSpPr/>
            <p:nvPr/>
          </p:nvSpPr>
          <p:spPr>
            <a:xfrm>
              <a:off x="2028825" y="1668779"/>
              <a:ext cx="320325" cy="1904"/>
            </a:xfrm>
            <a:custGeom>
              <a:avLst/>
              <a:gdLst>
                <a:gd name="connsiteX0" fmla="*/ 0 w 320325"/>
                <a:gd name="connsiteY0" fmla="*/ 381 h 1904"/>
                <a:gd name="connsiteX1" fmla="*/ 190500 w 320325"/>
                <a:gd name="connsiteY1" fmla="*/ 0 h 1904"/>
                <a:gd name="connsiteX2" fmla="*/ 320326 w 320325"/>
                <a:gd name="connsiteY2" fmla="*/ 1905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0325" h="1904">
                  <a:moveTo>
                    <a:pt x="0" y="381"/>
                  </a:moveTo>
                  <a:lnTo>
                    <a:pt x="190500" y="0"/>
                  </a:lnTo>
                  <a:lnTo>
                    <a:pt x="320326" y="1905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31" name="Freeform: Shape 30"/>
            <p:cNvSpPr/>
            <p:nvPr/>
          </p:nvSpPr>
          <p:spPr>
            <a:xfrm>
              <a:off x="2332005" y="1637157"/>
              <a:ext cx="67151" cy="66675"/>
            </a:xfrm>
            <a:custGeom>
              <a:avLst/>
              <a:gdLst>
                <a:gd name="connsiteX0" fmla="*/ 67151 w 67151"/>
                <a:gd name="connsiteY0" fmla="*/ 34290 h 66675"/>
                <a:gd name="connsiteX1" fmla="*/ 0 w 67151"/>
                <a:gd name="connsiteY1" fmla="*/ 66675 h 66675"/>
                <a:gd name="connsiteX2" fmla="*/ 17145 w 67151"/>
                <a:gd name="connsiteY2" fmla="*/ 33528 h 66675"/>
                <a:gd name="connsiteX3" fmla="*/ 1048 w 67151"/>
                <a:gd name="connsiteY3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151" h="66675">
                  <a:moveTo>
                    <a:pt x="67151" y="34290"/>
                  </a:moveTo>
                  <a:lnTo>
                    <a:pt x="0" y="66675"/>
                  </a:lnTo>
                  <a:lnTo>
                    <a:pt x="17145" y="33528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32" name="Freeform: Shape 31"/>
            <p:cNvSpPr/>
            <p:nvPr/>
          </p:nvSpPr>
          <p:spPr>
            <a:xfrm>
              <a:off x="2026920" y="1834133"/>
              <a:ext cx="322230" cy="1524"/>
            </a:xfrm>
            <a:custGeom>
              <a:avLst/>
              <a:gdLst>
                <a:gd name="connsiteX0" fmla="*/ 0 w 322230"/>
                <a:gd name="connsiteY0" fmla="*/ 1524 h 1524"/>
                <a:gd name="connsiteX1" fmla="*/ 192405 w 322230"/>
                <a:gd name="connsiteY1" fmla="*/ 1333 h 1524"/>
                <a:gd name="connsiteX2" fmla="*/ 322231 w 322230"/>
                <a:gd name="connsiteY2" fmla="*/ 0 h 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2230" h="1524">
                  <a:moveTo>
                    <a:pt x="0" y="1524"/>
                  </a:moveTo>
                  <a:lnTo>
                    <a:pt x="192405" y="1333"/>
                  </a:lnTo>
                  <a:lnTo>
                    <a:pt x="322231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2332196" y="1800987"/>
              <a:ext cx="66960" cy="66675"/>
            </a:xfrm>
            <a:custGeom>
              <a:avLst/>
              <a:gdLst>
                <a:gd name="connsiteX0" fmla="*/ 66961 w 66960"/>
                <a:gd name="connsiteY0" fmla="*/ 32671 h 66675"/>
                <a:gd name="connsiteX1" fmla="*/ 667 w 66960"/>
                <a:gd name="connsiteY1" fmla="*/ 66675 h 66675"/>
                <a:gd name="connsiteX2" fmla="*/ 16954 w 66960"/>
                <a:gd name="connsiteY2" fmla="*/ 33147 h 66675"/>
                <a:gd name="connsiteX3" fmla="*/ 0 w 66960"/>
                <a:gd name="connsiteY3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60" h="66675">
                  <a:moveTo>
                    <a:pt x="66961" y="32671"/>
                  </a:moveTo>
                  <a:lnTo>
                    <a:pt x="667" y="66675"/>
                  </a:lnTo>
                  <a:lnTo>
                    <a:pt x="16954" y="33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34" name="Freeform: Shape 33"/>
            <p:cNvSpPr/>
            <p:nvPr/>
          </p:nvSpPr>
          <p:spPr>
            <a:xfrm>
              <a:off x="2028825" y="1989772"/>
              <a:ext cx="320325" cy="666"/>
            </a:xfrm>
            <a:custGeom>
              <a:avLst/>
              <a:gdLst>
                <a:gd name="connsiteX0" fmla="*/ 0 w 320325"/>
                <a:gd name="connsiteY0" fmla="*/ 381 h 666"/>
                <a:gd name="connsiteX1" fmla="*/ 190500 w 320325"/>
                <a:gd name="connsiteY1" fmla="*/ 0 h 666"/>
                <a:gd name="connsiteX2" fmla="*/ 320326 w 320325"/>
                <a:gd name="connsiteY2" fmla="*/ 667 h 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0325" h="666">
                  <a:moveTo>
                    <a:pt x="0" y="381"/>
                  </a:moveTo>
                  <a:lnTo>
                    <a:pt x="190500" y="0"/>
                  </a:lnTo>
                  <a:lnTo>
                    <a:pt x="320326" y="667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35" name="Freeform: Shape 34"/>
            <p:cNvSpPr/>
            <p:nvPr/>
          </p:nvSpPr>
          <p:spPr>
            <a:xfrm>
              <a:off x="2332291" y="1957006"/>
              <a:ext cx="66865" cy="66675"/>
            </a:xfrm>
            <a:custGeom>
              <a:avLst/>
              <a:gdLst>
                <a:gd name="connsiteX0" fmla="*/ 66866 w 66865"/>
                <a:gd name="connsiteY0" fmla="*/ 33623 h 66675"/>
                <a:gd name="connsiteX1" fmla="*/ 0 w 66865"/>
                <a:gd name="connsiteY1" fmla="*/ 66675 h 66675"/>
                <a:gd name="connsiteX2" fmla="*/ 16859 w 66865"/>
                <a:gd name="connsiteY2" fmla="*/ 33433 h 66675"/>
                <a:gd name="connsiteX3" fmla="*/ 381 w 66865"/>
                <a:gd name="connsiteY3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65" h="66675">
                  <a:moveTo>
                    <a:pt x="66866" y="33623"/>
                  </a:moveTo>
                  <a:lnTo>
                    <a:pt x="0" y="66675"/>
                  </a:lnTo>
                  <a:lnTo>
                    <a:pt x="16859" y="3343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36" name="Freeform: Shape 35"/>
            <p:cNvSpPr/>
            <p:nvPr/>
          </p:nvSpPr>
          <p:spPr>
            <a:xfrm>
              <a:off x="2028825" y="2118359"/>
              <a:ext cx="320325" cy="3905"/>
            </a:xfrm>
            <a:custGeom>
              <a:avLst/>
              <a:gdLst>
                <a:gd name="connsiteX0" fmla="*/ 0 w 320325"/>
                <a:gd name="connsiteY0" fmla="*/ 191 h 3905"/>
                <a:gd name="connsiteX1" fmla="*/ 190500 w 320325"/>
                <a:gd name="connsiteY1" fmla="*/ 0 h 3905"/>
                <a:gd name="connsiteX2" fmla="*/ 320326 w 320325"/>
                <a:gd name="connsiteY2" fmla="*/ 3905 h 3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0325" h="3905">
                  <a:moveTo>
                    <a:pt x="0" y="191"/>
                  </a:moveTo>
                  <a:lnTo>
                    <a:pt x="190500" y="0"/>
                  </a:lnTo>
                  <a:lnTo>
                    <a:pt x="320326" y="3905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37" name="Freeform: Shape 36"/>
            <p:cNvSpPr/>
            <p:nvPr/>
          </p:nvSpPr>
          <p:spPr>
            <a:xfrm>
              <a:off x="2331529" y="2088451"/>
              <a:ext cx="67627" cy="66579"/>
            </a:xfrm>
            <a:custGeom>
              <a:avLst/>
              <a:gdLst>
                <a:gd name="connsiteX0" fmla="*/ 67628 w 67627"/>
                <a:gd name="connsiteY0" fmla="*/ 35338 h 66579"/>
                <a:gd name="connsiteX1" fmla="*/ 0 w 67627"/>
                <a:gd name="connsiteY1" fmla="*/ 66580 h 66579"/>
                <a:gd name="connsiteX2" fmla="*/ 17621 w 67627"/>
                <a:gd name="connsiteY2" fmla="*/ 33814 h 66579"/>
                <a:gd name="connsiteX3" fmla="*/ 2000 w 67627"/>
                <a:gd name="connsiteY3" fmla="*/ 0 h 66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627" h="66579">
                  <a:moveTo>
                    <a:pt x="67628" y="35338"/>
                  </a:moveTo>
                  <a:lnTo>
                    <a:pt x="0" y="66580"/>
                  </a:lnTo>
                  <a:lnTo>
                    <a:pt x="17621" y="33814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38" name="Freeform: Shape 37"/>
            <p:cNvSpPr/>
            <p:nvPr/>
          </p:nvSpPr>
          <p:spPr>
            <a:xfrm>
              <a:off x="2026920" y="2277427"/>
              <a:ext cx="322230" cy="1904"/>
            </a:xfrm>
            <a:custGeom>
              <a:avLst/>
              <a:gdLst>
                <a:gd name="connsiteX0" fmla="*/ 0 w 322230"/>
                <a:gd name="connsiteY0" fmla="*/ 1619 h 1904"/>
                <a:gd name="connsiteX1" fmla="*/ 192405 w 322230"/>
                <a:gd name="connsiteY1" fmla="*/ 1905 h 1904"/>
                <a:gd name="connsiteX2" fmla="*/ 322231 w 322230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2230" h="1904">
                  <a:moveTo>
                    <a:pt x="0" y="1619"/>
                  </a:moveTo>
                  <a:lnTo>
                    <a:pt x="192405" y="1905"/>
                  </a:lnTo>
                  <a:lnTo>
                    <a:pt x="322231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39" name="Freeform: Shape 38"/>
            <p:cNvSpPr/>
            <p:nvPr/>
          </p:nvSpPr>
          <p:spPr>
            <a:xfrm>
              <a:off x="2332005" y="2244280"/>
              <a:ext cx="67151" cy="66675"/>
            </a:xfrm>
            <a:custGeom>
              <a:avLst/>
              <a:gdLst>
                <a:gd name="connsiteX0" fmla="*/ 67151 w 67151"/>
                <a:gd name="connsiteY0" fmla="*/ 32385 h 66675"/>
                <a:gd name="connsiteX1" fmla="*/ 1048 w 67151"/>
                <a:gd name="connsiteY1" fmla="*/ 66675 h 66675"/>
                <a:gd name="connsiteX2" fmla="*/ 17145 w 67151"/>
                <a:gd name="connsiteY2" fmla="*/ 33147 h 66675"/>
                <a:gd name="connsiteX3" fmla="*/ 0 w 67151"/>
                <a:gd name="connsiteY3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151" h="66675">
                  <a:moveTo>
                    <a:pt x="67151" y="32385"/>
                  </a:moveTo>
                  <a:lnTo>
                    <a:pt x="1048" y="66675"/>
                  </a:lnTo>
                  <a:lnTo>
                    <a:pt x="17145" y="33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40" name="Freeform: Shape 39"/>
            <p:cNvSpPr/>
            <p:nvPr/>
          </p:nvSpPr>
          <p:spPr>
            <a:xfrm>
              <a:off x="2028825" y="2439352"/>
              <a:ext cx="320420" cy="5810"/>
            </a:xfrm>
            <a:custGeom>
              <a:avLst/>
              <a:gdLst>
                <a:gd name="connsiteX0" fmla="*/ 0 w 320420"/>
                <a:gd name="connsiteY0" fmla="*/ 190 h 5810"/>
                <a:gd name="connsiteX1" fmla="*/ 190500 w 320420"/>
                <a:gd name="connsiteY1" fmla="*/ 0 h 5810"/>
                <a:gd name="connsiteX2" fmla="*/ 320421 w 320420"/>
                <a:gd name="connsiteY2" fmla="*/ 5810 h 5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0420" h="5810">
                  <a:moveTo>
                    <a:pt x="0" y="190"/>
                  </a:moveTo>
                  <a:lnTo>
                    <a:pt x="190500" y="0"/>
                  </a:lnTo>
                  <a:lnTo>
                    <a:pt x="320421" y="581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41" name="Freeform: Shape 40"/>
            <p:cNvSpPr/>
            <p:nvPr/>
          </p:nvSpPr>
          <p:spPr>
            <a:xfrm>
              <a:off x="2331053" y="2411158"/>
              <a:ext cx="68103" cy="66579"/>
            </a:xfrm>
            <a:custGeom>
              <a:avLst/>
              <a:gdLst>
                <a:gd name="connsiteX0" fmla="*/ 68104 w 68103"/>
                <a:gd name="connsiteY0" fmla="*/ 36290 h 66579"/>
                <a:gd name="connsiteX1" fmla="*/ 0 w 68103"/>
                <a:gd name="connsiteY1" fmla="*/ 66580 h 66579"/>
                <a:gd name="connsiteX2" fmla="*/ 18193 w 68103"/>
                <a:gd name="connsiteY2" fmla="*/ 34004 h 66579"/>
                <a:gd name="connsiteX3" fmla="*/ 3048 w 68103"/>
                <a:gd name="connsiteY3" fmla="*/ 0 h 66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103" h="66579">
                  <a:moveTo>
                    <a:pt x="68104" y="36290"/>
                  </a:moveTo>
                  <a:lnTo>
                    <a:pt x="0" y="66580"/>
                  </a:lnTo>
                  <a:lnTo>
                    <a:pt x="18193" y="34004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42" name="Freeform: Shape 41"/>
            <p:cNvSpPr/>
            <p:nvPr/>
          </p:nvSpPr>
          <p:spPr>
            <a:xfrm>
              <a:off x="0" y="504825"/>
              <a:ext cx="571500" cy="285750"/>
            </a:xfrm>
            <a:custGeom>
              <a:avLst/>
              <a:gdLst>
                <a:gd name="connsiteX0" fmla="*/ 0 w 571500"/>
                <a:gd name="connsiteY0" fmla="*/ 0 h 285750"/>
                <a:gd name="connsiteX1" fmla="*/ 571500 w 571500"/>
                <a:gd name="connsiteY1" fmla="*/ 0 h 285750"/>
                <a:gd name="connsiteX2" fmla="*/ 571500 w 571500"/>
                <a:gd name="connsiteY2" fmla="*/ 285750 h 285750"/>
                <a:gd name="connsiteX3" fmla="*/ 0 w 57150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0">
                  <a:moveTo>
                    <a:pt x="0" y="0"/>
                  </a:moveTo>
                  <a:lnTo>
                    <a:pt x="571500" y="0"/>
                  </a:lnTo>
                  <a:lnTo>
                    <a:pt x="571500" y="285750"/>
                  </a:lnTo>
                  <a:lnTo>
                    <a:pt x="0" y="2857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43" name="Text Box 37"/>
            <p:cNvSpPr txBox="1"/>
            <p:nvPr/>
          </p:nvSpPr>
          <p:spPr>
            <a:xfrm>
              <a:off x="-53340" y="520946"/>
              <a:ext cx="647065" cy="345440"/>
            </a:xfrm>
            <a:prstGeom prst="rect">
              <a:avLst/>
            </a:prstGeom>
            <a:noFill/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spAutoFit/>
            </a:bodyPr>
            <a:lstStyle/>
            <a:p>
              <a:pPr marL="0" marR="0" fontAlgn="base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GB" sz="900" kern="100">
                  <a:solidFill>
                    <a:srgbClr val="000000"/>
                  </a:solidFill>
                  <a:effectLst/>
                  <a:latin typeface="Helvetica" panose="020B0604020202020204" pitchFamily="34" charset="0"/>
                  <a:ea typeface="Aptos" panose="020B0004020202020204" pitchFamily="34" charset="0"/>
                </a:rPr>
                <a:t>i_opcode</a:t>
              </a:r>
              <a:endParaRPr lang="en-GB" sz="12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endParaRPr>
            </a:p>
          </p:txBody>
        </p:sp>
        <p:sp>
          <p:nvSpPr>
            <p:cNvPr id="44" name="Freeform: Shape 43"/>
            <p:cNvSpPr/>
            <p:nvPr/>
          </p:nvSpPr>
          <p:spPr>
            <a:xfrm>
              <a:off x="0" y="1162050"/>
              <a:ext cx="571500" cy="285750"/>
            </a:xfrm>
            <a:custGeom>
              <a:avLst/>
              <a:gdLst>
                <a:gd name="connsiteX0" fmla="*/ 0 w 571500"/>
                <a:gd name="connsiteY0" fmla="*/ 0 h 285750"/>
                <a:gd name="connsiteX1" fmla="*/ 571500 w 571500"/>
                <a:gd name="connsiteY1" fmla="*/ 0 h 285750"/>
                <a:gd name="connsiteX2" fmla="*/ 571500 w 571500"/>
                <a:gd name="connsiteY2" fmla="*/ 285750 h 285750"/>
                <a:gd name="connsiteX3" fmla="*/ 0 w 57150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0">
                  <a:moveTo>
                    <a:pt x="0" y="0"/>
                  </a:moveTo>
                  <a:lnTo>
                    <a:pt x="571500" y="0"/>
                  </a:lnTo>
                  <a:lnTo>
                    <a:pt x="571500" y="285750"/>
                  </a:lnTo>
                  <a:lnTo>
                    <a:pt x="0" y="2857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45" name="Text Box 39"/>
            <p:cNvSpPr txBox="1"/>
            <p:nvPr/>
          </p:nvSpPr>
          <p:spPr>
            <a:xfrm>
              <a:off x="-15240" y="1178081"/>
              <a:ext cx="583565" cy="345440"/>
            </a:xfrm>
            <a:prstGeom prst="rect">
              <a:avLst/>
            </a:prstGeom>
            <a:noFill/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spAutoFit/>
            </a:bodyPr>
            <a:lstStyle/>
            <a:p>
              <a:pPr marL="0" marR="0" fontAlgn="base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GB" sz="900" kern="100">
                  <a:solidFill>
                    <a:srgbClr val="000000"/>
                  </a:solidFill>
                  <a:effectLst/>
                  <a:latin typeface="Helvetica" panose="020B0604020202020204" pitchFamily="34" charset="0"/>
                  <a:ea typeface="Aptos" panose="020B0004020202020204" pitchFamily="34" charset="0"/>
                </a:rPr>
                <a:t>i_funct3</a:t>
              </a:r>
              <a:endParaRPr lang="en-GB" sz="12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endParaRPr>
            </a:p>
          </p:txBody>
        </p:sp>
        <p:sp>
          <p:nvSpPr>
            <p:cNvPr id="46" name="Freeform: Shape 45"/>
            <p:cNvSpPr/>
            <p:nvPr/>
          </p:nvSpPr>
          <p:spPr>
            <a:xfrm>
              <a:off x="0" y="1819275"/>
              <a:ext cx="571500" cy="285750"/>
            </a:xfrm>
            <a:custGeom>
              <a:avLst/>
              <a:gdLst>
                <a:gd name="connsiteX0" fmla="*/ 0 w 571500"/>
                <a:gd name="connsiteY0" fmla="*/ 0 h 285750"/>
                <a:gd name="connsiteX1" fmla="*/ 571500 w 571500"/>
                <a:gd name="connsiteY1" fmla="*/ 0 h 285750"/>
                <a:gd name="connsiteX2" fmla="*/ 571500 w 571500"/>
                <a:gd name="connsiteY2" fmla="*/ 285750 h 285750"/>
                <a:gd name="connsiteX3" fmla="*/ 0 w 57150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0">
                  <a:moveTo>
                    <a:pt x="0" y="0"/>
                  </a:moveTo>
                  <a:lnTo>
                    <a:pt x="571500" y="0"/>
                  </a:lnTo>
                  <a:lnTo>
                    <a:pt x="571500" y="285750"/>
                  </a:lnTo>
                  <a:lnTo>
                    <a:pt x="0" y="2857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47" name="Text Box 41"/>
            <p:cNvSpPr txBox="1"/>
            <p:nvPr/>
          </p:nvSpPr>
          <p:spPr>
            <a:xfrm>
              <a:off x="-15240" y="1835217"/>
              <a:ext cx="583565" cy="345440"/>
            </a:xfrm>
            <a:prstGeom prst="rect">
              <a:avLst/>
            </a:prstGeom>
            <a:noFill/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spAutoFit/>
            </a:bodyPr>
            <a:lstStyle/>
            <a:p>
              <a:pPr marL="0" marR="0" fontAlgn="base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GB" sz="900" kern="100">
                  <a:solidFill>
                    <a:srgbClr val="000000"/>
                  </a:solidFill>
                  <a:effectLst/>
                  <a:latin typeface="Helvetica" panose="020B0604020202020204" pitchFamily="34" charset="0"/>
                  <a:ea typeface="Aptos" panose="020B0004020202020204" pitchFamily="34" charset="0"/>
                </a:rPr>
                <a:t>i_funct7</a:t>
              </a:r>
              <a:endParaRPr lang="en-GB" sz="12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endParaRPr>
            </a:p>
          </p:txBody>
        </p:sp>
        <p:sp>
          <p:nvSpPr>
            <p:cNvPr id="48" name="Freeform: Shape 47"/>
            <p:cNvSpPr/>
            <p:nvPr/>
          </p:nvSpPr>
          <p:spPr>
            <a:xfrm>
              <a:off x="571500" y="647700"/>
              <a:ext cx="253650" cy="9525"/>
            </a:xfrm>
            <a:custGeom>
              <a:avLst/>
              <a:gdLst>
                <a:gd name="connsiteX0" fmla="*/ 0 w 253650"/>
                <a:gd name="connsiteY0" fmla="*/ 0 h 9525"/>
                <a:gd name="connsiteX1" fmla="*/ 253651 w 25365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650" h="9525">
                  <a:moveTo>
                    <a:pt x="0" y="0"/>
                  </a:moveTo>
                  <a:lnTo>
                    <a:pt x="253651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49" name="Freeform: Shape 48"/>
            <p:cNvSpPr/>
            <p:nvPr/>
          </p:nvSpPr>
          <p:spPr>
            <a:xfrm>
              <a:off x="808481" y="614362"/>
              <a:ext cx="66675" cy="66675"/>
            </a:xfrm>
            <a:custGeom>
              <a:avLst/>
              <a:gdLst>
                <a:gd name="connsiteX0" fmla="*/ 66675 w 66675"/>
                <a:gd name="connsiteY0" fmla="*/ 33338 h 66675"/>
                <a:gd name="connsiteX1" fmla="*/ 0 w 66675"/>
                <a:gd name="connsiteY1" fmla="*/ 66675 h 66675"/>
                <a:gd name="connsiteX2" fmla="*/ 16669 w 66675"/>
                <a:gd name="connsiteY2" fmla="*/ 33338 h 66675"/>
                <a:gd name="connsiteX3" fmla="*/ 0 w 66675"/>
                <a:gd name="connsiteY3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66675">
                  <a:moveTo>
                    <a:pt x="66675" y="33338"/>
                  </a:moveTo>
                  <a:lnTo>
                    <a:pt x="0" y="66675"/>
                  </a:lnTo>
                  <a:lnTo>
                    <a:pt x="16669" y="33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50" name="Freeform: Shape 49"/>
            <p:cNvSpPr/>
            <p:nvPr/>
          </p:nvSpPr>
          <p:spPr>
            <a:xfrm>
              <a:off x="571500" y="1304925"/>
              <a:ext cx="253650" cy="9525"/>
            </a:xfrm>
            <a:custGeom>
              <a:avLst/>
              <a:gdLst>
                <a:gd name="connsiteX0" fmla="*/ 0 w 253650"/>
                <a:gd name="connsiteY0" fmla="*/ 0 h 9525"/>
                <a:gd name="connsiteX1" fmla="*/ 253651 w 25365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650" h="9525">
                  <a:moveTo>
                    <a:pt x="0" y="0"/>
                  </a:moveTo>
                  <a:lnTo>
                    <a:pt x="253651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51" name="Freeform: Shape 50"/>
            <p:cNvSpPr/>
            <p:nvPr/>
          </p:nvSpPr>
          <p:spPr>
            <a:xfrm>
              <a:off x="808481" y="1271587"/>
              <a:ext cx="66675" cy="66675"/>
            </a:xfrm>
            <a:custGeom>
              <a:avLst/>
              <a:gdLst>
                <a:gd name="connsiteX0" fmla="*/ 66675 w 66675"/>
                <a:gd name="connsiteY0" fmla="*/ 33338 h 66675"/>
                <a:gd name="connsiteX1" fmla="*/ 0 w 66675"/>
                <a:gd name="connsiteY1" fmla="*/ 66675 h 66675"/>
                <a:gd name="connsiteX2" fmla="*/ 16669 w 66675"/>
                <a:gd name="connsiteY2" fmla="*/ 33338 h 66675"/>
                <a:gd name="connsiteX3" fmla="*/ 0 w 66675"/>
                <a:gd name="connsiteY3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66675">
                  <a:moveTo>
                    <a:pt x="66675" y="33338"/>
                  </a:moveTo>
                  <a:lnTo>
                    <a:pt x="0" y="66675"/>
                  </a:lnTo>
                  <a:lnTo>
                    <a:pt x="16669" y="33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52" name="Freeform: Shape 51"/>
            <p:cNvSpPr/>
            <p:nvPr/>
          </p:nvSpPr>
          <p:spPr>
            <a:xfrm>
              <a:off x="571500" y="1962150"/>
              <a:ext cx="253650" cy="9525"/>
            </a:xfrm>
            <a:custGeom>
              <a:avLst/>
              <a:gdLst>
                <a:gd name="connsiteX0" fmla="*/ 0 w 253650"/>
                <a:gd name="connsiteY0" fmla="*/ 0 h 9525"/>
                <a:gd name="connsiteX1" fmla="*/ 253651 w 25365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650" h="9525">
                  <a:moveTo>
                    <a:pt x="0" y="0"/>
                  </a:moveTo>
                  <a:lnTo>
                    <a:pt x="253651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53" name="Freeform: Shape 52"/>
            <p:cNvSpPr/>
            <p:nvPr/>
          </p:nvSpPr>
          <p:spPr>
            <a:xfrm>
              <a:off x="808481" y="1928812"/>
              <a:ext cx="66675" cy="66675"/>
            </a:xfrm>
            <a:custGeom>
              <a:avLst/>
              <a:gdLst>
                <a:gd name="connsiteX0" fmla="*/ 66675 w 66675"/>
                <a:gd name="connsiteY0" fmla="*/ 33338 h 66675"/>
                <a:gd name="connsiteX1" fmla="*/ 0 w 66675"/>
                <a:gd name="connsiteY1" fmla="*/ 66675 h 66675"/>
                <a:gd name="connsiteX2" fmla="*/ 16669 w 66675"/>
                <a:gd name="connsiteY2" fmla="*/ 33338 h 66675"/>
                <a:gd name="connsiteX3" fmla="*/ 0 w 66675"/>
                <a:gd name="connsiteY3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66675">
                  <a:moveTo>
                    <a:pt x="66675" y="33338"/>
                  </a:moveTo>
                  <a:lnTo>
                    <a:pt x="0" y="66675"/>
                  </a:lnTo>
                  <a:lnTo>
                    <a:pt x="16669" y="33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54" name="Freeform: Shape 53"/>
            <p:cNvSpPr/>
            <p:nvPr/>
          </p:nvSpPr>
          <p:spPr>
            <a:xfrm>
              <a:off x="2409825" y="104775"/>
              <a:ext cx="571500" cy="114300"/>
            </a:xfrm>
            <a:custGeom>
              <a:avLst/>
              <a:gdLst>
                <a:gd name="connsiteX0" fmla="*/ 0 w 571500"/>
                <a:gd name="connsiteY0" fmla="*/ 0 h 114300"/>
                <a:gd name="connsiteX1" fmla="*/ 571500 w 571500"/>
                <a:gd name="connsiteY1" fmla="*/ 0 h 114300"/>
                <a:gd name="connsiteX2" fmla="*/ 571500 w 571500"/>
                <a:gd name="connsiteY2" fmla="*/ 114300 h 114300"/>
                <a:gd name="connsiteX3" fmla="*/ 0 w 571500"/>
                <a:gd name="connsiteY3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114300">
                  <a:moveTo>
                    <a:pt x="0" y="0"/>
                  </a:moveTo>
                  <a:lnTo>
                    <a:pt x="571500" y="0"/>
                  </a:lnTo>
                  <a:lnTo>
                    <a:pt x="571500" y="11430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55" name="Text Box 49"/>
            <p:cNvSpPr txBox="1"/>
            <p:nvPr/>
          </p:nvSpPr>
          <p:spPr>
            <a:xfrm>
              <a:off x="2385060" y="35237"/>
              <a:ext cx="583565" cy="345440"/>
            </a:xfrm>
            <a:prstGeom prst="rect">
              <a:avLst/>
            </a:prstGeom>
            <a:noFill/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spAutoFit/>
            </a:bodyPr>
            <a:lstStyle/>
            <a:p>
              <a:pPr marL="0" marR="0" fontAlgn="base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GB" sz="900" kern="100">
                  <a:solidFill>
                    <a:srgbClr val="000000"/>
                  </a:solidFill>
                  <a:effectLst/>
                  <a:latin typeface="Helvetica" panose="020B0604020202020204" pitchFamily="34" charset="0"/>
                  <a:ea typeface="Aptos" panose="020B0004020202020204" pitchFamily="34" charset="0"/>
                </a:rPr>
                <a:t>o_imsrc</a:t>
              </a:r>
              <a:endParaRPr lang="en-GB" sz="12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endParaRPr>
            </a:p>
          </p:txBody>
        </p:sp>
        <p:sp>
          <p:nvSpPr>
            <p:cNvPr id="56" name="Freeform: Shape 55"/>
            <p:cNvSpPr/>
            <p:nvPr/>
          </p:nvSpPr>
          <p:spPr>
            <a:xfrm>
              <a:off x="2409825" y="266700"/>
              <a:ext cx="542925" cy="114300"/>
            </a:xfrm>
            <a:custGeom>
              <a:avLst/>
              <a:gdLst>
                <a:gd name="connsiteX0" fmla="*/ 0 w 542925"/>
                <a:gd name="connsiteY0" fmla="*/ 0 h 114300"/>
                <a:gd name="connsiteX1" fmla="*/ 542925 w 542925"/>
                <a:gd name="connsiteY1" fmla="*/ 0 h 114300"/>
                <a:gd name="connsiteX2" fmla="*/ 542925 w 542925"/>
                <a:gd name="connsiteY2" fmla="*/ 114300 h 114300"/>
                <a:gd name="connsiteX3" fmla="*/ 0 w 542925"/>
                <a:gd name="connsiteY3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925" h="114300">
                  <a:moveTo>
                    <a:pt x="0" y="0"/>
                  </a:moveTo>
                  <a:lnTo>
                    <a:pt x="542925" y="0"/>
                  </a:lnTo>
                  <a:lnTo>
                    <a:pt x="542925" y="11430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57" name="Text Box 51"/>
            <p:cNvSpPr txBox="1"/>
            <p:nvPr/>
          </p:nvSpPr>
          <p:spPr>
            <a:xfrm>
              <a:off x="2389822" y="197141"/>
              <a:ext cx="570865" cy="345440"/>
            </a:xfrm>
            <a:prstGeom prst="rect">
              <a:avLst/>
            </a:prstGeom>
            <a:noFill/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spAutoFit/>
            </a:bodyPr>
            <a:lstStyle/>
            <a:p>
              <a:pPr marL="0" marR="0" fontAlgn="base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GB" sz="900" kern="100">
                  <a:solidFill>
                    <a:srgbClr val="000000"/>
                  </a:solidFill>
                  <a:effectLst/>
                  <a:latin typeface="Helvetica" panose="020B0604020202020204" pitchFamily="34" charset="0"/>
                  <a:ea typeface="Aptos" panose="020B0004020202020204" pitchFamily="34" charset="0"/>
                </a:rPr>
                <a:t>o_UCtrl</a:t>
              </a:r>
              <a:endParaRPr lang="en-GB" sz="12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endParaRPr>
            </a:p>
          </p:txBody>
        </p:sp>
        <p:sp>
          <p:nvSpPr>
            <p:cNvPr id="58" name="Freeform: Shape 57"/>
            <p:cNvSpPr/>
            <p:nvPr/>
          </p:nvSpPr>
          <p:spPr>
            <a:xfrm>
              <a:off x="2409825" y="390525"/>
              <a:ext cx="733425" cy="114300"/>
            </a:xfrm>
            <a:custGeom>
              <a:avLst/>
              <a:gdLst>
                <a:gd name="connsiteX0" fmla="*/ 0 w 733425"/>
                <a:gd name="connsiteY0" fmla="*/ 0 h 114300"/>
                <a:gd name="connsiteX1" fmla="*/ 733425 w 733425"/>
                <a:gd name="connsiteY1" fmla="*/ 0 h 114300"/>
                <a:gd name="connsiteX2" fmla="*/ 733425 w 733425"/>
                <a:gd name="connsiteY2" fmla="*/ 114300 h 114300"/>
                <a:gd name="connsiteX3" fmla="*/ 0 w 733425"/>
                <a:gd name="connsiteY3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425" h="114300">
                  <a:moveTo>
                    <a:pt x="0" y="0"/>
                  </a:moveTo>
                  <a:lnTo>
                    <a:pt x="733425" y="0"/>
                  </a:lnTo>
                  <a:lnTo>
                    <a:pt x="733425" y="11430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59" name="Text Box 53"/>
            <p:cNvSpPr txBox="1"/>
            <p:nvPr/>
          </p:nvSpPr>
          <p:spPr>
            <a:xfrm>
              <a:off x="2389822" y="320948"/>
              <a:ext cx="742315" cy="345440"/>
            </a:xfrm>
            <a:prstGeom prst="rect">
              <a:avLst/>
            </a:prstGeom>
            <a:noFill/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spAutoFit/>
            </a:bodyPr>
            <a:lstStyle/>
            <a:p>
              <a:pPr marL="0" marR="0" fontAlgn="base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GB" sz="900" kern="100">
                  <a:solidFill>
                    <a:srgbClr val="000000"/>
                  </a:solidFill>
                  <a:effectLst/>
                  <a:latin typeface="Helvetica" panose="020B0604020202020204" pitchFamily="34" charset="0"/>
                  <a:ea typeface="Aptos" panose="020B0004020202020204" pitchFamily="34" charset="0"/>
                </a:rPr>
                <a:t>o_resultsrc</a:t>
              </a:r>
              <a:endParaRPr lang="en-GB" sz="12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endParaRPr>
            </a:p>
          </p:txBody>
        </p:sp>
        <p:sp>
          <p:nvSpPr>
            <p:cNvPr id="60" name="Freeform: Shape 59"/>
            <p:cNvSpPr/>
            <p:nvPr/>
          </p:nvSpPr>
          <p:spPr>
            <a:xfrm>
              <a:off x="2409825" y="552450"/>
              <a:ext cx="704850" cy="114300"/>
            </a:xfrm>
            <a:custGeom>
              <a:avLst/>
              <a:gdLst>
                <a:gd name="connsiteX0" fmla="*/ 0 w 704850"/>
                <a:gd name="connsiteY0" fmla="*/ 0 h 114300"/>
                <a:gd name="connsiteX1" fmla="*/ 704850 w 704850"/>
                <a:gd name="connsiteY1" fmla="*/ 0 h 114300"/>
                <a:gd name="connsiteX2" fmla="*/ 704850 w 704850"/>
                <a:gd name="connsiteY2" fmla="*/ 114300 h 114300"/>
                <a:gd name="connsiteX3" fmla="*/ 0 w 704850"/>
                <a:gd name="connsiteY3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50" h="114300">
                  <a:moveTo>
                    <a:pt x="0" y="0"/>
                  </a:moveTo>
                  <a:lnTo>
                    <a:pt x="704850" y="0"/>
                  </a:lnTo>
                  <a:lnTo>
                    <a:pt x="704850" y="11430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61" name="Text Box 55"/>
            <p:cNvSpPr txBox="1"/>
            <p:nvPr/>
          </p:nvSpPr>
          <p:spPr>
            <a:xfrm>
              <a:off x="2389822" y="482852"/>
              <a:ext cx="716915" cy="345440"/>
            </a:xfrm>
            <a:prstGeom prst="rect">
              <a:avLst/>
            </a:prstGeom>
            <a:noFill/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spAutoFit/>
            </a:bodyPr>
            <a:lstStyle/>
            <a:p>
              <a:pPr marL="0" marR="0" fontAlgn="base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GB" sz="900" kern="100">
                  <a:solidFill>
                    <a:srgbClr val="000000"/>
                  </a:solidFill>
                  <a:effectLst/>
                  <a:latin typeface="Helvetica" panose="020B0604020202020204" pitchFamily="34" charset="0"/>
                  <a:ea typeface="Aptos" panose="020B0004020202020204" pitchFamily="34" charset="0"/>
                </a:rPr>
                <a:t>o_regwrite</a:t>
              </a:r>
              <a:endParaRPr lang="en-GB" sz="12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endParaRPr>
            </a:p>
          </p:txBody>
        </p:sp>
        <p:sp>
          <p:nvSpPr>
            <p:cNvPr id="62" name="Freeform: Shape 61"/>
            <p:cNvSpPr/>
            <p:nvPr/>
          </p:nvSpPr>
          <p:spPr>
            <a:xfrm>
              <a:off x="2409825" y="838200"/>
              <a:ext cx="809625" cy="123825"/>
            </a:xfrm>
            <a:custGeom>
              <a:avLst/>
              <a:gdLst>
                <a:gd name="connsiteX0" fmla="*/ 0 w 809625"/>
                <a:gd name="connsiteY0" fmla="*/ 0 h 123825"/>
                <a:gd name="connsiteX1" fmla="*/ 809625 w 809625"/>
                <a:gd name="connsiteY1" fmla="*/ 0 h 123825"/>
                <a:gd name="connsiteX2" fmla="*/ 809625 w 809625"/>
                <a:gd name="connsiteY2" fmla="*/ 123825 h 123825"/>
                <a:gd name="connsiteX3" fmla="*/ 0 w 809625"/>
                <a:gd name="connsiteY3" fmla="*/ 123825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9625" h="123825">
                  <a:moveTo>
                    <a:pt x="0" y="0"/>
                  </a:moveTo>
                  <a:lnTo>
                    <a:pt x="809625" y="0"/>
                  </a:lnTo>
                  <a:lnTo>
                    <a:pt x="809625" y="123825"/>
                  </a:lnTo>
                  <a:lnTo>
                    <a:pt x="0" y="123825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63" name="Text Box 57"/>
            <p:cNvSpPr txBox="1"/>
            <p:nvPr/>
          </p:nvSpPr>
          <p:spPr>
            <a:xfrm>
              <a:off x="2394585" y="768562"/>
              <a:ext cx="805815" cy="345440"/>
            </a:xfrm>
            <a:prstGeom prst="rect">
              <a:avLst/>
            </a:prstGeom>
            <a:noFill/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spAutoFit/>
            </a:bodyPr>
            <a:lstStyle/>
            <a:p>
              <a:pPr marL="0" marR="0" fontAlgn="base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GB" sz="900" kern="100">
                  <a:solidFill>
                    <a:srgbClr val="000000"/>
                  </a:solidFill>
                  <a:effectLst/>
                  <a:latin typeface="Helvetica" panose="020B0604020202020204" pitchFamily="34" charset="0"/>
                  <a:ea typeface="Aptos" panose="020B0004020202020204" pitchFamily="34" charset="0"/>
                </a:rPr>
                <a:t>o_memwrite</a:t>
              </a:r>
              <a:endParaRPr lang="en-GB" sz="12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endParaRPr>
            </a:p>
          </p:txBody>
        </p:sp>
        <p:sp>
          <p:nvSpPr>
            <p:cNvPr id="2048" name="Freeform: Shape 2047"/>
            <p:cNvSpPr/>
            <p:nvPr/>
          </p:nvSpPr>
          <p:spPr>
            <a:xfrm>
              <a:off x="2419350" y="714375"/>
              <a:ext cx="666750" cy="114300"/>
            </a:xfrm>
            <a:custGeom>
              <a:avLst/>
              <a:gdLst>
                <a:gd name="connsiteX0" fmla="*/ 0 w 666750"/>
                <a:gd name="connsiteY0" fmla="*/ 0 h 114300"/>
                <a:gd name="connsiteX1" fmla="*/ 666750 w 666750"/>
                <a:gd name="connsiteY1" fmla="*/ 0 h 114300"/>
                <a:gd name="connsiteX2" fmla="*/ 666750 w 666750"/>
                <a:gd name="connsiteY2" fmla="*/ 114300 h 114300"/>
                <a:gd name="connsiteX3" fmla="*/ 0 w 666750"/>
                <a:gd name="connsiteY3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0" h="114300">
                  <a:moveTo>
                    <a:pt x="0" y="0"/>
                  </a:moveTo>
                  <a:lnTo>
                    <a:pt x="666750" y="0"/>
                  </a:lnTo>
                  <a:lnTo>
                    <a:pt x="666750" y="11430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2049" name="Text Box 59"/>
            <p:cNvSpPr txBox="1"/>
            <p:nvPr/>
          </p:nvSpPr>
          <p:spPr>
            <a:xfrm>
              <a:off x="2389822" y="644754"/>
              <a:ext cx="691515" cy="345440"/>
            </a:xfrm>
            <a:prstGeom prst="rect">
              <a:avLst/>
            </a:prstGeom>
            <a:noFill/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spAutoFit/>
            </a:bodyPr>
            <a:lstStyle/>
            <a:p>
              <a:pPr marL="0" marR="0" fontAlgn="base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GB" sz="900" kern="100">
                  <a:solidFill>
                    <a:srgbClr val="000000"/>
                  </a:solidFill>
                  <a:effectLst/>
                  <a:latin typeface="Helvetica" panose="020B0604020202020204" pitchFamily="34" charset="0"/>
                  <a:ea typeface="Aptos" panose="020B0004020202020204" pitchFamily="34" charset="0"/>
                </a:rPr>
                <a:t>o_alusrcB</a:t>
              </a:r>
              <a:endParaRPr lang="en-GB" sz="12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endParaRPr>
            </a:p>
          </p:txBody>
        </p:sp>
        <p:sp>
          <p:nvSpPr>
            <p:cNvPr id="2051" name="Freeform: Shape 2050"/>
            <p:cNvSpPr/>
            <p:nvPr/>
          </p:nvSpPr>
          <p:spPr>
            <a:xfrm>
              <a:off x="2409825" y="1000125"/>
              <a:ext cx="647700" cy="123825"/>
            </a:xfrm>
            <a:custGeom>
              <a:avLst/>
              <a:gdLst>
                <a:gd name="connsiteX0" fmla="*/ 0 w 647700"/>
                <a:gd name="connsiteY0" fmla="*/ 0 h 123825"/>
                <a:gd name="connsiteX1" fmla="*/ 647700 w 647700"/>
                <a:gd name="connsiteY1" fmla="*/ 0 h 123825"/>
                <a:gd name="connsiteX2" fmla="*/ 647700 w 647700"/>
                <a:gd name="connsiteY2" fmla="*/ 123825 h 123825"/>
                <a:gd name="connsiteX3" fmla="*/ 0 w 647700"/>
                <a:gd name="connsiteY3" fmla="*/ 123825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00" h="123825">
                  <a:moveTo>
                    <a:pt x="0" y="0"/>
                  </a:moveTo>
                  <a:lnTo>
                    <a:pt x="647700" y="0"/>
                  </a:lnTo>
                  <a:lnTo>
                    <a:pt x="647700" y="123825"/>
                  </a:lnTo>
                  <a:lnTo>
                    <a:pt x="0" y="123825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2052" name="Text Box 61"/>
            <p:cNvSpPr txBox="1"/>
            <p:nvPr/>
          </p:nvSpPr>
          <p:spPr>
            <a:xfrm>
              <a:off x="2389822" y="930465"/>
              <a:ext cx="659765" cy="345440"/>
            </a:xfrm>
            <a:prstGeom prst="rect">
              <a:avLst/>
            </a:prstGeom>
            <a:noFill/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spAutoFit/>
            </a:bodyPr>
            <a:lstStyle/>
            <a:p>
              <a:pPr marL="0" marR="0" fontAlgn="base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GB" sz="900" kern="100">
                  <a:solidFill>
                    <a:srgbClr val="000000"/>
                  </a:solidFill>
                  <a:effectLst/>
                  <a:latin typeface="Helvetica" panose="020B0604020202020204" pitchFamily="34" charset="0"/>
                  <a:ea typeface="Aptos" panose="020B0004020202020204" pitchFamily="34" charset="0"/>
                </a:rPr>
                <a:t>o_branch</a:t>
              </a:r>
              <a:endParaRPr lang="en-GB" sz="12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endParaRPr>
            </a:p>
          </p:txBody>
        </p:sp>
        <p:sp>
          <p:nvSpPr>
            <p:cNvPr id="2053" name="Freeform: Shape 2052"/>
            <p:cNvSpPr/>
            <p:nvPr/>
          </p:nvSpPr>
          <p:spPr>
            <a:xfrm>
              <a:off x="2409825" y="1162050"/>
              <a:ext cx="561975" cy="123825"/>
            </a:xfrm>
            <a:custGeom>
              <a:avLst/>
              <a:gdLst>
                <a:gd name="connsiteX0" fmla="*/ 0 w 561975"/>
                <a:gd name="connsiteY0" fmla="*/ 0 h 123825"/>
                <a:gd name="connsiteX1" fmla="*/ 561975 w 561975"/>
                <a:gd name="connsiteY1" fmla="*/ 0 h 123825"/>
                <a:gd name="connsiteX2" fmla="*/ 561975 w 561975"/>
                <a:gd name="connsiteY2" fmla="*/ 123825 h 123825"/>
                <a:gd name="connsiteX3" fmla="*/ 0 w 561975"/>
                <a:gd name="connsiteY3" fmla="*/ 123825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975" h="123825">
                  <a:moveTo>
                    <a:pt x="0" y="0"/>
                  </a:moveTo>
                  <a:lnTo>
                    <a:pt x="561975" y="0"/>
                  </a:lnTo>
                  <a:lnTo>
                    <a:pt x="561975" y="123825"/>
                  </a:lnTo>
                  <a:lnTo>
                    <a:pt x="0" y="123825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2054" name="Text Box 63"/>
            <p:cNvSpPr txBox="1"/>
            <p:nvPr/>
          </p:nvSpPr>
          <p:spPr>
            <a:xfrm>
              <a:off x="2399347" y="1092368"/>
              <a:ext cx="558165" cy="345440"/>
            </a:xfrm>
            <a:prstGeom prst="rect">
              <a:avLst/>
            </a:prstGeom>
            <a:noFill/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spAutoFit/>
            </a:bodyPr>
            <a:lstStyle/>
            <a:p>
              <a:pPr marL="0" marR="0" fontAlgn="base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GB" sz="900" kern="100">
                  <a:solidFill>
                    <a:srgbClr val="000000"/>
                  </a:solidFill>
                  <a:effectLst/>
                  <a:latin typeface="Helvetica" panose="020B0604020202020204" pitchFamily="34" charset="0"/>
                  <a:ea typeface="Aptos" panose="020B0004020202020204" pitchFamily="34" charset="0"/>
                </a:rPr>
                <a:t>o_jump</a:t>
              </a:r>
              <a:endParaRPr lang="en-GB" sz="12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endParaRPr>
            </a:p>
          </p:txBody>
        </p:sp>
        <p:sp>
          <p:nvSpPr>
            <p:cNvPr id="2055" name="Freeform: Shape 2054"/>
            <p:cNvSpPr/>
            <p:nvPr/>
          </p:nvSpPr>
          <p:spPr>
            <a:xfrm>
              <a:off x="2409825" y="1314450"/>
              <a:ext cx="561975" cy="133350"/>
            </a:xfrm>
            <a:custGeom>
              <a:avLst/>
              <a:gdLst>
                <a:gd name="connsiteX0" fmla="*/ 0 w 561975"/>
                <a:gd name="connsiteY0" fmla="*/ 0 h 133350"/>
                <a:gd name="connsiteX1" fmla="*/ 561975 w 561975"/>
                <a:gd name="connsiteY1" fmla="*/ 0 h 133350"/>
                <a:gd name="connsiteX2" fmla="*/ 561975 w 561975"/>
                <a:gd name="connsiteY2" fmla="*/ 133350 h 133350"/>
                <a:gd name="connsiteX3" fmla="*/ 0 w 561975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975" h="133350">
                  <a:moveTo>
                    <a:pt x="0" y="0"/>
                  </a:moveTo>
                  <a:lnTo>
                    <a:pt x="561975" y="0"/>
                  </a:lnTo>
                  <a:lnTo>
                    <a:pt x="561975" y="133350"/>
                  </a:lnTo>
                  <a:lnTo>
                    <a:pt x="0" y="1333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2057" name="Text Box 53093249"/>
            <p:cNvSpPr txBox="1"/>
            <p:nvPr/>
          </p:nvSpPr>
          <p:spPr>
            <a:xfrm>
              <a:off x="2399347" y="1254271"/>
              <a:ext cx="564515" cy="345440"/>
            </a:xfrm>
            <a:prstGeom prst="rect">
              <a:avLst/>
            </a:prstGeom>
            <a:noFill/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spAutoFit/>
            </a:bodyPr>
            <a:lstStyle/>
            <a:p>
              <a:pPr marL="0" marR="0" fontAlgn="base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GB" sz="900" kern="100">
                  <a:solidFill>
                    <a:srgbClr val="000000"/>
                  </a:solidFill>
                  <a:effectLst/>
                  <a:latin typeface="Helvetica" panose="020B0604020202020204" pitchFamily="34" charset="0"/>
                  <a:ea typeface="Aptos" panose="020B0004020202020204" pitchFamily="34" charset="0"/>
                </a:rPr>
                <a:t>o_bjreg</a:t>
              </a:r>
              <a:endParaRPr lang="en-GB" sz="12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endParaRPr>
            </a:p>
          </p:txBody>
        </p:sp>
        <p:sp>
          <p:nvSpPr>
            <p:cNvPr id="2059" name="Freeform: Shape 2058"/>
            <p:cNvSpPr/>
            <p:nvPr/>
          </p:nvSpPr>
          <p:spPr>
            <a:xfrm>
              <a:off x="2409825" y="1485900"/>
              <a:ext cx="514350" cy="114300"/>
            </a:xfrm>
            <a:custGeom>
              <a:avLst/>
              <a:gdLst>
                <a:gd name="connsiteX0" fmla="*/ 0 w 514350"/>
                <a:gd name="connsiteY0" fmla="*/ 0 h 114300"/>
                <a:gd name="connsiteX1" fmla="*/ 514350 w 514350"/>
                <a:gd name="connsiteY1" fmla="*/ 0 h 114300"/>
                <a:gd name="connsiteX2" fmla="*/ 514350 w 514350"/>
                <a:gd name="connsiteY2" fmla="*/ 114300 h 114300"/>
                <a:gd name="connsiteX3" fmla="*/ 0 w 514350"/>
                <a:gd name="connsiteY3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350" h="114300">
                  <a:moveTo>
                    <a:pt x="0" y="0"/>
                  </a:moveTo>
                  <a:lnTo>
                    <a:pt x="514350" y="0"/>
                  </a:lnTo>
                  <a:lnTo>
                    <a:pt x="514350" y="11430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2060" name="Text Box 53093251"/>
            <p:cNvSpPr txBox="1"/>
            <p:nvPr/>
          </p:nvSpPr>
          <p:spPr>
            <a:xfrm>
              <a:off x="2399347" y="1416174"/>
              <a:ext cx="513715" cy="345440"/>
            </a:xfrm>
            <a:prstGeom prst="rect">
              <a:avLst/>
            </a:prstGeom>
            <a:noFill/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spAutoFit/>
            </a:bodyPr>
            <a:lstStyle/>
            <a:p>
              <a:pPr marL="0" marR="0" fontAlgn="base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GB" sz="900" kern="100">
                  <a:solidFill>
                    <a:srgbClr val="000000"/>
                  </a:solidFill>
                  <a:effectLst/>
                  <a:latin typeface="Helvetica" panose="020B0604020202020204" pitchFamily="34" charset="0"/>
                  <a:ea typeface="Aptos" panose="020B0004020202020204" pitchFamily="34" charset="0"/>
                </a:rPr>
                <a:t>o_size</a:t>
              </a:r>
              <a:endParaRPr lang="en-GB" sz="12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endParaRPr>
            </a:p>
          </p:txBody>
        </p:sp>
        <p:sp>
          <p:nvSpPr>
            <p:cNvPr id="2061" name="Freeform: Shape 2060"/>
            <p:cNvSpPr/>
            <p:nvPr/>
          </p:nvSpPr>
          <p:spPr>
            <a:xfrm>
              <a:off x="2409825" y="1609725"/>
              <a:ext cx="581025" cy="123825"/>
            </a:xfrm>
            <a:custGeom>
              <a:avLst/>
              <a:gdLst>
                <a:gd name="connsiteX0" fmla="*/ 0 w 581025"/>
                <a:gd name="connsiteY0" fmla="*/ 0 h 123825"/>
                <a:gd name="connsiteX1" fmla="*/ 581025 w 581025"/>
                <a:gd name="connsiteY1" fmla="*/ 0 h 123825"/>
                <a:gd name="connsiteX2" fmla="*/ 581025 w 581025"/>
                <a:gd name="connsiteY2" fmla="*/ 123825 h 123825"/>
                <a:gd name="connsiteX3" fmla="*/ 0 w 581025"/>
                <a:gd name="connsiteY3" fmla="*/ 123825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5" h="123825">
                  <a:moveTo>
                    <a:pt x="0" y="0"/>
                  </a:moveTo>
                  <a:lnTo>
                    <a:pt x="581025" y="0"/>
                  </a:lnTo>
                  <a:lnTo>
                    <a:pt x="581025" y="123825"/>
                  </a:lnTo>
                  <a:lnTo>
                    <a:pt x="0" y="123825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2062" name="Text Box 53093253"/>
            <p:cNvSpPr txBox="1"/>
            <p:nvPr/>
          </p:nvSpPr>
          <p:spPr>
            <a:xfrm>
              <a:off x="2399347" y="1540006"/>
              <a:ext cx="602615" cy="345440"/>
            </a:xfrm>
            <a:prstGeom prst="rect">
              <a:avLst/>
            </a:prstGeom>
            <a:noFill/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spAutoFit/>
            </a:bodyPr>
            <a:lstStyle/>
            <a:p>
              <a:pPr marL="0" marR="0" fontAlgn="base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GB" sz="900" kern="100">
                  <a:solidFill>
                    <a:srgbClr val="000000"/>
                  </a:solidFill>
                  <a:effectLst/>
                  <a:latin typeface="Helvetica" panose="020B0604020202020204" pitchFamily="34" charset="0"/>
                  <a:ea typeface="Aptos" panose="020B0004020202020204" pitchFamily="34" charset="0"/>
                </a:rPr>
                <a:t>o_LdExt</a:t>
              </a:r>
              <a:endParaRPr lang="en-GB" sz="12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endParaRPr>
            </a:p>
          </p:txBody>
        </p:sp>
        <p:sp>
          <p:nvSpPr>
            <p:cNvPr id="2063" name="Freeform: Shape 2062"/>
            <p:cNvSpPr/>
            <p:nvPr/>
          </p:nvSpPr>
          <p:spPr>
            <a:xfrm>
              <a:off x="2409825" y="1771650"/>
              <a:ext cx="657225" cy="123825"/>
            </a:xfrm>
            <a:custGeom>
              <a:avLst/>
              <a:gdLst>
                <a:gd name="connsiteX0" fmla="*/ 0 w 657225"/>
                <a:gd name="connsiteY0" fmla="*/ 0 h 123825"/>
                <a:gd name="connsiteX1" fmla="*/ 657225 w 657225"/>
                <a:gd name="connsiteY1" fmla="*/ 0 h 123825"/>
                <a:gd name="connsiteX2" fmla="*/ 657225 w 657225"/>
                <a:gd name="connsiteY2" fmla="*/ 123825 h 123825"/>
                <a:gd name="connsiteX3" fmla="*/ 0 w 657225"/>
                <a:gd name="connsiteY3" fmla="*/ 123825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7225" h="123825">
                  <a:moveTo>
                    <a:pt x="0" y="0"/>
                  </a:moveTo>
                  <a:lnTo>
                    <a:pt x="657225" y="0"/>
                  </a:lnTo>
                  <a:lnTo>
                    <a:pt x="657225" y="123825"/>
                  </a:lnTo>
                  <a:lnTo>
                    <a:pt x="0" y="123825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2064" name="Text Box 53093255"/>
            <p:cNvSpPr txBox="1"/>
            <p:nvPr/>
          </p:nvSpPr>
          <p:spPr>
            <a:xfrm>
              <a:off x="2404110" y="1701885"/>
              <a:ext cx="640715" cy="345440"/>
            </a:xfrm>
            <a:prstGeom prst="rect">
              <a:avLst/>
            </a:prstGeom>
            <a:noFill/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spAutoFit/>
            </a:bodyPr>
            <a:lstStyle/>
            <a:p>
              <a:pPr marL="0" marR="0" fontAlgn="base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GB" sz="900" kern="100">
                  <a:solidFill>
                    <a:srgbClr val="000000"/>
                  </a:solidFill>
                  <a:effectLst/>
                  <a:latin typeface="Helvetica" panose="020B0604020202020204" pitchFamily="34" charset="0"/>
                  <a:ea typeface="Aptos" panose="020B0004020202020204" pitchFamily="34" charset="0"/>
                </a:rPr>
                <a:t>o_isword</a:t>
              </a:r>
              <a:endParaRPr lang="en-GB" sz="12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endParaRPr>
            </a:p>
          </p:txBody>
        </p:sp>
        <p:sp>
          <p:nvSpPr>
            <p:cNvPr id="2065" name="Freeform: Shape 2064"/>
            <p:cNvSpPr/>
            <p:nvPr/>
          </p:nvSpPr>
          <p:spPr>
            <a:xfrm>
              <a:off x="2409825" y="2066925"/>
              <a:ext cx="600075" cy="114300"/>
            </a:xfrm>
            <a:custGeom>
              <a:avLst/>
              <a:gdLst>
                <a:gd name="connsiteX0" fmla="*/ 0 w 600075"/>
                <a:gd name="connsiteY0" fmla="*/ 0 h 114300"/>
                <a:gd name="connsiteX1" fmla="*/ 600075 w 600075"/>
                <a:gd name="connsiteY1" fmla="*/ 0 h 114300"/>
                <a:gd name="connsiteX2" fmla="*/ 600075 w 600075"/>
                <a:gd name="connsiteY2" fmla="*/ 114300 h 114300"/>
                <a:gd name="connsiteX3" fmla="*/ 0 w 600075"/>
                <a:gd name="connsiteY3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114300">
                  <a:moveTo>
                    <a:pt x="0" y="0"/>
                  </a:moveTo>
                  <a:lnTo>
                    <a:pt x="600075" y="0"/>
                  </a:lnTo>
                  <a:lnTo>
                    <a:pt x="600075" y="11430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2066" name="Text Box 53093257"/>
            <p:cNvSpPr txBox="1"/>
            <p:nvPr/>
          </p:nvSpPr>
          <p:spPr>
            <a:xfrm>
              <a:off x="2404110" y="1997121"/>
              <a:ext cx="577215" cy="345440"/>
            </a:xfrm>
            <a:prstGeom prst="rect">
              <a:avLst/>
            </a:prstGeom>
            <a:noFill/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spAutoFit/>
            </a:bodyPr>
            <a:lstStyle/>
            <a:p>
              <a:pPr marL="0" marR="0" fontAlgn="base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GB" sz="900" kern="100">
                  <a:solidFill>
                    <a:srgbClr val="000000"/>
                  </a:solidFill>
                  <a:effectLst/>
                  <a:latin typeface="Helvetica" panose="020B0604020202020204" pitchFamily="34" charset="0"/>
                  <a:ea typeface="Aptos" panose="020B0004020202020204" pitchFamily="34" charset="0"/>
                </a:rPr>
                <a:t>o_imsel</a:t>
              </a:r>
              <a:endParaRPr lang="en-GB" sz="12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endParaRPr>
            </a:p>
          </p:txBody>
        </p:sp>
        <p:sp>
          <p:nvSpPr>
            <p:cNvPr id="2067" name="Freeform: Shape 2066"/>
            <p:cNvSpPr/>
            <p:nvPr/>
          </p:nvSpPr>
          <p:spPr>
            <a:xfrm>
              <a:off x="2409825" y="1924050"/>
              <a:ext cx="600075" cy="133350"/>
            </a:xfrm>
            <a:custGeom>
              <a:avLst/>
              <a:gdLst>
                <a:gd name="connsiteX0" fmla="*/ 0 w 600075"/>
                <a:gd name="connsiteY0" fmla="*/ 0 h 133350"/>
                <a:gd name="connsiteX1" fmla="*/ 600075 w 600075"/>
                <a:gd name="connsiteY1" fmla="*/ 0 h 133350"/>
                <a:gd name="connsiteX2" fmla="*/ 600075 w 600075"/>
                <a:gd name="connsiteY2" fmla="*/ 133350 h 133350"/>
                <a:gd name="connsiteX3" fmla="*/ 0 w 600075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133350">
                  <a:moveTo>
                    <a:pt x="0" y="0"/>
                  </a:moveTo>
                  <a:lnTo>
                    <a:pt x="600075" y="0"/>
                  </a:lnTo>
                  <a:lnTo>
                    <a:pt x="600075" y="133350"/>
                  </a:lnTo>
                  <a:lnTo>
                    <a:pt x="0" y="1333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2068" name="Text Box 53093259"/>
            <p:cNvSpPr txBox="1"/>
            <p:nvPr/>
          </p:nvSpPr>
          <p:spPr>
            <a:xfrm>
              <a:off x="2404110" y="1863788"/>
              <a:ext cx="589915" cy="345440"/>
            </a:xfrm>
            <a:prstGeom prst="rect">
              <a:avLst/>
            </a:prstGeom>
            <a:noFill/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spAutoFit/>
            </a:bodyPr>
            <a:lstStyle/>
            <a:p>
              <a:pPr marL="0" marR="0" fontAlgn="base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GB" sz="900" kern="100">
                  <a:solidFill>
                    <a:srgbClr val="000000"/>
                  </a:solidFill>
                  <a:effectLst/>
                  <a:latin typeface="Helvetica" panose="020B0604020202020204" pitchFamily="34" charset="0"/>
                  <a:ea typeface="Aptos" panose="020B0004020202020204" pitchFamily="34" charset="0"/>
                </a:rPr>
                <a:t>o_aluop</a:t>
              </a:r>
              <a:endParaRPr lang="en-GB" sz="12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endParaRPr>
            </a:p>
          </p:txBody>
        </p:sp>
        <p:sp>
          <p:nvSpPr>
            <p:cNvPr id="2069" name="Freeform: Shape 2068"/>
            <p:cNvSpPr/>
            <p:nvPr/>
          </p:nvSpPr>
          <p:spPr>
            <a:xfrm>
              <a:off x="2409825" y="2219325"/>
              <a:ext cx="1028700" cy="114300"/>
            </a:xfrm>
            <a:custGeom>
              <a:avLst/>
              <a:gdLst>
                <a:gd name="connsiteX0" fmla="*/ 0 w 1028700"/>
                <a:gd name="connsiteY0" fmla="*/ 0 h 114300"/>
                <a:gd name="connsiteX1" fmla="*/ 1028700 w 1028700"/>
                <a:gd name="connsiteY1" fmla="*/ 0 h 114300"/>
                <a:gd name="connsiteX2" fmla="*/ 1028700 w 1028700"/>
                <a:gd name="connsiteY2" fmla="*/ 114300 h 114300"/>
                <a:gd name="connsiteX3" fmla="*/ 0 w 1028700"/>
                <a:gd name="connsiteY3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8700" h="114300">
                  <a:moveTo>
                    <a:pt x="0" y="0"/>
                  </a:moveTo>
                  <a:lnTo>
                    <a:pt x="1028700" y="0"/>
                  </a:lnTo>
                  <a:lnTo>
                    <a:pt x="1028700" y="11430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2070" name="Text Box 53093261"/>
            <p:cNvSpPr txBox="1"/>
            <p:nvPr/>
          </p:nvSpPr>
          <p:spPr>
            <a:xfrm>
              <a:off x="2394585" y="2149498"/>
              <a:ext cx="1009015" cy="345440"/>
            </a:xfrm>
            <a:prstGeom prst="rect">
              <a:avLst/>
            </a:prstGeom>
            <a:noFill/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spAutoFit/>
            </a:bodyPr>
            <a:lstStyle/>
            <a:p>
              <a:pPr marL="0" marR="0" fontAlgn="base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GB" sz="900" kern="100">
                  <a:solidFill>
                    <a:srgbClr val="000000"/>
                  </a:solidFill>
                  <a:effectLst/>
                  <a:latin typeface="Helvetica" panose="020B0604020202020204" pitchFamily="34" charset="0"/>
                  <a:ea typeface="Aptos" panose="020B0004020202020204" pitchFamily="34" charset="0"/>
                </a:rPr>
                <a:t>o_new_mux_sel</a:t>
              </a:r>
              <a:endParaRPr lang="en-GB" sz="12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endParaRPr>
            </a:p>
          </p:txBody>
        </p:sp>
        <p:sp>
          <p:nvSpPr>
            <p:cNvPr id="2071" name="Freeform: Shape 2070"/>
            <p:cNvSpPr/>
            <p:nvPr/>
          </p:nvSpPr>
          <p:spPr>
            <a:xfrm>
              <a:off x="2409825" y="2390775"/>
              <a:ext cx="542925" cy="114300"/>
            </a:xfrm>
            <a:custGeom>
              <a:avLst/>
              <a:gdLst>
                <a:gd name="connsiteX0" fmla="*/ 0 w 542925"/>
                <a:gd name="connsiteY0" fmla="*/ 0 h 114300"/>
                <a:gd name="connsiteX1" fmla="*/ 542925 w 542925"/>
                <a:gd name="connsiteY1" fmla="*/ 0 h 114300"/>
                <a:gd name="connsiteX2" fmla="*/ 542925 w 542925"/>
                <a:gd name="connsiteY2" fmla="*/ 114300 h 114300"/>
                <a:gd name="connsiteX3" fmla="*/ 0 w 542925"/>
                <a:gd name="connsiteY3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925" h="114300">
                  <a:moveTo>
                    <a:pt x="0" y="0"/>
                  </a:moveTo>
                  <a:lnTo>
                    <a:pt x="542925" y="0"/>
                  </a:lnTo>
                  <a:lnTo>
                    <a:pt x="542925" y="11430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2072" name="Text Box 53093264"/>
            <p:cNvSpPr txBox="1"/>
            <p:nvPr/>
          </p:nvSpPr>
          <p:spPr>
            <a:xfrm>
              <a:off x="2404110" y="2320926"/>
              <a:ext cx="539115" cy="345440"/>
            </a:xfrm>
            <a:prstGeom prst="rect">
              <a:avLst/>
            </a:prstGeom>
            <a:noFill/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spAutoFit/>
            </a:bodyPr>
            <a:lstStyle/>
            <a:p>
              <a:pPr marL="0" marR="0" fontAlgn="base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GB" sz="900" kern="100">
                  <a:solidFill>
                    <a:srgbClr val="000000"/>
                  </a:solidFill>
                  <a:effectLst/>
                  <a:latin typeface="Helvetica" panose="020B0604020202020204" pitchFamily="34" charset="0"/>
                  <a:ea typeface="Aptos" panose="020B0004020202020204" pitchFamily="34" charset="0"/>
                </a:rPr>
                <a:t>o_read</a:t>
              </a:r>
              <a:endParaRPr lang="en-GB" sz="12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endParaRPr>
            </a:p>
          </p:txBody>
        </p:sp>
        <p:sp>
          <p:nvSpPr>
            <p:cNvPr id="2073" name="Freeform: Shape 2072"/>
            <p:cNvSpPr/>
            <p:nvPr/>
          </p:nvSpPr>
          <p:spPr>
            <a:xfrm>
              <a:off x="885825" y="0"/>
              <a:ext cx="1143000" cy="2619375"/>
            </a:xfrm>
            <a:custGeom>
              <a:avLst/>
              <a:gdLst>
                <a:gd name="connsiteX0" fmla="*/ 971550 w 1143000"/>
                <a:gd name="connsiteY0" fmla="*/ 0 h 2619375"/>
                <a:gd name="connsiteX1" fmla="*/ 1143000 w 1143000"/>
                <a:gd name="connsiteY1" fmla="*/ 171450 h 2619375"/>
                <a:gd name="connsiteX2" fmla="*/ 1143000 w 1143000"/>
                <a:gd name="connsiteY2" fmla="*/ 2447925 h 2619375"/>
                <a:gd name="connsiteX3" fmla="*/ 971550 w 1143000"/>
                <a:gd name="connsiteY3" fmla="*/ 2619375 h 2619375"/>
                <a:gd name="connsiteX4" fmla="*/ 171450 w 1143000"/>
                <a:gd name="connsiteY4" fmla="*/ 2619375 h 2619375"/>
                <a:gd name="connsiteX5" fmla="*/ 0 w 1143000"/>
                <a:gd name="connsiteY5" fmla="*/ 2447925 h 2619375"/>
                <a:gd name="connsiteX6" fmla="*/ 0 w 1143000"/>
                <a:gd name="connsiteY6" fmla="*/ 171450 h 2619375"/>
                <a:gd name="connsiteX7" fmla="*/ 171450 w 1143000"/>
                <a:gd name="connsiteY7" fmla="*/ 0 h 261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0" h="2619375">
                  <a:moveTo>
                    <a:pt x="971550" y="0"/>
                  </a:moveTo>
                  <a:cubicBezTo>
                    <a:pt x="1066239" y="0"/>
                    <a:pt x="1143000" y="76761"/>
                    <a:pt x="1143000" y="171450"/>
                  </a:cubicBezTo>
                  <a:lnTo>
                    <a:pt x="1143000" y="2447925"/>
                  </a:lnTo>
                  <a:cubicBezTo>
                    <a:pt x="1143000" y="2542614"/>
                    <a:pt x="1066239" y="2619375"/>
                    <a:pt x="971550" y="2619375"/>
                  </a:cubicBezTo>
                  <a:lnTo>
                    <a:pt x="171450" y="2619375"/>
                  </a:lnTo>
                  <a:cubicBezTo>
                    <a:pt x="76761" y="2619375"/>
                    <a:pt x="0" y="2542614"/>
                    <a:pt x="0" y="2447925"/>
                  </a:cubicBezTo>
                  <a:lnTo>
                    <a:pt x="0" y="171450"/>
                  </a:lnTo>
                  <a:cubicBezTo>
                    <a:pt x="0" y="76761"/>
                    <a:pt x="76761" y="0"/>
                    <a:pt x="171450" y="0"/>
                  </a:cubicBezTo>
                  <a:close/>
                </a:path>
              </a:pathLst>
            </a:custGeom>
            <a:solidFill>
              <a:srgbClr val="F5F5F5"/>
            </a:solidFill>
            <a:ln w="9525" cap="flat">
              <a:solidFill>
                <a:srgbClr val="666666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2074" name="Freeform: Shape 2073"/>
            <p:cNvSpPr/>
            <p:nvPr/>
          </p:nvSpPr>
          <p:spPr>
            <a:xfrm rot="-5400000">
              <a:off x="652462" y="1166812"/>
              <a:ext cx="1609725" cy="285750"/>
            </a:xfrm>
            <a:custGeom>
              <a:avLst/>
              <a:gdLst>
                <a:gd name="connsiteX0" fmla="*/ 0 w 1609725"/>
                <a:gd name="connsiteY0" fmla="*/ 0 h 285750"/>
                <a:gd name="connsiteX1" fmla="*/ 1609725 w 1609725"/>
                <a:gd name="connsiteY1" fmla="*/ 0 h 285750"/>
                <a:gd name="connsiteX2" fmla="*/ 1609725 w 1609725"/>
                <a:gd name="connsiteY2" fmla="*/ 285750 h 285750"/>
                <a:gd name="connsiteX3" fmla="*/ 0 w 1609725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9725" h="285750">
                  <a:moveTo>
                    <a:pt x="0" y="0"/>
                  </a:moveTo>
                  <a:lnTo>
                    <a:pt x="1609725" y="0"/>
                  </a:lnTo>
                  <a:lnTo>
                    <a:pt x="1609725" y="285750"/>
                  </a:lnTo>
                  <a:lnTo>
                    <a:pt x="0" y="2857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2075" name="Text Box 53093267"/>
            <p:cNvSpPr txBox="1"/>
            <p:nvPr/>
          </p:nvSpPr>
          <p:spPr>
            <a:xfrm rot="16200000">
              <a:off x="741042" y="1187608"/>
              <a:ext cx="1593850" cy="345440"/>
            </a:xfrm>
            <a:prstGeom prst="rect">
              <a:avLst/>
            </a:prstGeom>
            <a:noFill/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spAutoFit/>
            </a:bodyPr>
            <a:lstStyle/>
            <a:p>
              <a:pPr marL="0" marR="0" fontAlgn="base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GB" sz="900" b="1" kern="100">
                  <a:solidFill>
                    <a:srgbClr val="000000"/>
                  </a:solidFill>
                  <a:effectLst/>
                  <a:latin typeface="Helvetica" panose="020B0604020202020204" pitchFamily="34" charset="0"/>
                  <a:ea typeface="Aptos" panose="020B0004020202020204" pitchFamily="34" charset="0"/>
                </a:rPr>
                <a:t>riscv_core_main_decoder</a:t>
              </a:r>
              <a:endParaRPr lang="en-GB" sz="12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endParaRPr>
            </a:p>
          </p:txBody>
        </p:sp>
        <p:sp>
          <p:nvSpPr>
            <p:cNvPr id="2076" name="Freeform: Shape 2075"/>
            <p:cNvSpPr/>
            <p:nvPr/>
          </p:nvSpPr>
          <p:spPr>
            <a:xfrm>
              <a:off x="638175" y="609600"/>
              <a:ext cx="76200" cy="76200"/>
            </a:xfrm>
            <a:custGeom>
              <a:avLst/>
              <a:gdLst>
                <a:gd name="connsiteX0" fmla="*/ 0 w 76200"/>
                <a:gd name="connsiteY0" fmla="*/ 76200 h 76200"/>
                <a:gd name="connsiteX1" fmla="*/ 76200 w 76200"/>
                <a:gd name="connsiteY1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00" h="76200">
                  <a:moveTo>
                    <a:pt x="0" y="76200"/>
                  </a:moveTo>
                  <a:lnTo>
                    <a:pt x="7620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2077" name="Freeform: Shape 2076"/>
            <p:cNvSpPr/>
            <p:nvPr/>
          </p:nvSpPr>
          <p:spPr>
            <a:xfrm>
              <a:off x="638175" y="1266825"/>
              <a:ext cx="76200" cy="76200"/>
            </a:xfrm>
            <a:custGeom>
              <a:avLst/>
              <a:gdLst>
                <a:gd name="connsiteX0" fmla="*/ 0 w 76200"/>
                <a:gd name="connsiteY0" fmla="*/ 76200 h 76200"/>
                <a:gd name="connsiteX1" fmla="*/ 76200 w 76200"/>
                <a:gd name="connsiteY1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00" h="76200">
                  <a:moveTo>
                    <a:pt x="0" y="76200"/>
                  </a:moveTo>
                  <a:lnTo>
                    <a:pt x="7620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2078" name="Freeform: Shape 2077"/>
            <p:cNvSpPr/>
            <p:nvPr/>
          </p:nvSpPr>
          <p:spPr>
            <a:xfrm>
              <a:off x="638175" y="1924050"/>
              <a:ext cx="76200" cy="76200"/>
            </a:xfrm>
            <a:custGeom>
              <a:avLst/>
              <a:gdLst>
                <a:gd name="connsiteX0" fmla="*/ 0 w 76200"/>
                <a:gd name="connsiteY0" fmla="*/ 76200 h 76200"/>
                <a:gd name="connsiteX1" fmla="*/ 76200 w 76200"/>
                <a:gd name="connsiteY1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00" h="76200">
                  <a:moveTo>
                    <a:pt x="0" y="76200"/>
                  </a:moveTo>
                  <a:lnTo>
                    <a:pt x="7620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US" b="1">
                <a:solidFill>
                  <a:schemeClr val="bg1"/>
                </a:solidFill>
              </a:rPr>
              <a:t>Base-I | RV32I Design: Decode Stage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/>
          <p:nvPr/>
        </p:nvSpPr>
        <p:spPr>
          <a:xfrm>
            <a:off x="649143" y="1589515"/>
            <a:ext cx="10438900" cy="4460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B217"/>
              </a:buClr>
            </a:pPr>
            <a:r>
              <a:rPr lang="en-US" sz="3600"/>
              <a:t>ALU Decoder </a:t>
            </a:r>
            <a:endParaRPr lang="en-US" sz="3600"/>
          </a:p>
        </p:txBody>
      </p:sp>
      <p:grpSp>
        <p:nvGrpSpPr>
          <p:cNvPr id="4" name="Picture 4"/>
          <p:cNvGrpSpPr/>
          <p:nvPr/>
        </p:nvGrpSpPr>
        <p:grpSpPr>
          <a:xfrm>
            <a:off x="8143704" y="2972825"/>
            <a:ext cx="3399153" cy="1833862"/>
            <a:chOff x="-62783" y="0"/>
            <a:chExt cx="3399417" cy="1834054"/>
          </a:xfrm>
        </p:grpSpPr>
        <p:sp>
          <p:nvSpPr>
            <p:cNvPr id="2080" name="Freeform: Shape 2079"/>
            <p:cNvSpPr/>
            <p:nvPr/>
          </p:nvSpPr>
          <p:spPr>
            <a:xfrm>
              <a:off x="2216150" y="917027"/>
              <a:ext cx="244827" cy="9552"/>
            </a:xfrm>
            <a:custGeom>
              <a:avLst/>
              <a:gdLst>
                <a:gd name="connsiteX0" fmla="*/ 0 w 244827"/>
                <a:gd name="connsiteY0" fmla="*/ 0 h 9552"/>
                <a:gd name="connsiteX1" fmla="*/ 244827 w 244827"/>
                <a:gd name="connsiteY1" fmla="*/ 0 h 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827" h="9552">
                  <a:moveTo>
                    <a:pt x="0" y="0"/>
                  </a:moveTo>
                  <a:lnTo>
                    <a:pt x="244827" y="0"/>
                  </a:lnTo>
                </a:path>
              </a:pathLst>
            </a:custGeom>
            <a:noFill/>
            <a:ln w="9552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2081" name="Freeform: Shape 2080"/>
            <p:cNvSpPr/>
            <p:nvPr/>
          </p:nvSpPr>
          <p:spPr>
            <a:xfrm>
              <a:off x="2444260" y="883594"/>
              <a:ext cx="66866" cy="66866"/>
            </a:xfrm>
            <a:custGeom>
              <a:avLst/>
              <a:gdLst>
                <a:gd name="connsiteX0" fmla="*/ 66867 w 66866"/>
                <a:gd name="connsiteY0" fmla="*/ 33433 h 66866"/>
                <a:gd name="connsiteX1" fmla="*/ 0 w 66866"/>
                <a:gd name="connsiteY1" fmla="*/ 66867 h 66866"/>
                <a:gd name="connsiteX2" fmla="*/ 16717 w 66866"/>
                <a:gd name="connsiteY2" fmla="*/ 33433 h 66866"/>
                <a:gd name="connsiteX3" fmla="*/ 0 w 66866"/>
                <a:gd name="connsiteY3" fmla="*/ 0 h 6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66" h="66866">
                  <a:moveTo>
                    <a:pt x="66867" y="33433"/>
                  </a:moveTo>
                  <a:lnTo>
                    <a:pt x="0" y="66867"/>
                  </a:lnTo>
                  <a:lnTo>
                    <a:pt x="16717" y="33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52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2082" name="Freeform: Shape 2081"/>
            <p:cNvSpPr/>
            <p:nvPr/>
          </p:nvSpPr>
          <p:spPr>
            <a:xfrm>
              <a:off x="1069865" y="0"/>
              <a:ext cx="1146284" cy="1834054"/>
            </a:xfrm>
            <a:custGeom>
              <a:avLst/>
              <a:gdLst>
                <a:gd name="connsiteX0" fmla="*/ 974342 w 1146284"/>
                <a:gd name="connsiteY0" fmla="*/ 0 h 1834054"/>
                <a:gd name="connsiteX1" fmla="*/ 1146285 w 1146284"/>
                <a:gd name="connsiteY1" fmla="*/ 171943 h 1834054"/>
                <a:gd name="connsiteX2" fmla="*/ 1146285 w 1146284"/>
                <a:gd name="connsiteY2" fmla="*/ 1662112 h 1834054"/>
                <a:gd name="connsiteX3" fmla="*/ 974342 w 1146284"/>
                <a:gd name="connsiteY3" fmla="*/ 1834055 h 1834054"/>
                <a:gd name="connsiteX4" fmla="*/ 171943 w 1146284"/>
                <a:gd name="connsiteY4" fmla="*/ 1834055 h 1834054"/>
                <a:gd name="connsiteX5" fmla="*/ 0 w 1146284"/>
                <a:gd name="connsiteY5" fmla="*/ 1662112 h 1834054"/>
                <a:gd name="connsiteX6" fmla="*/ 0 w 1146284"/>
                <a:gd name="connsiteY6" fmla="*/ 171943 h 1834054"/>
                <a:gd name="connsiteX7" fmla="*/ 171943 w 1146284"/>
                <a:gd name="connsiteY7" fmla="*/ 0 h 183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6284" h="1834054">
                  <a:moveTo>
                    <a:pt x="974342" y="0"/>
                  </a:moveTo>
                  <a:cubicBezTo>
                    <a:pt x="1069303" y="0"/>
                    <a:pt x="1146285" y="76981"/>
                    <a:pt x="1146285" y="171943"/>
                  </a:cubicBezTo>
                  <a:lnTo>
                    <a:pt x="1146285" y="1662112"/>
                  </a:lnTo>
                  <a:cubicBezTo>
                    <a:pt x="1146285" y="1757073"/>
                    <a:pt x="1069303" y="1834055"/>
                    <a:pt x="974342" y="1834055"/>
                  </a:cubicBezTo>
                  <a:lnTo>
                    <a:pt x="171943" y="1834055"/>
                  </a:lnTo>
                  <a:cubicBezTo>
                    <a:pt x="76981" y="1834055"/>
                    <a:pt x="0" y="1757073"/>
                    <a:pt x="0" y="1662112"/>
                  </a:cubicBezTo>
                  <a:lnTo>
                    <a:pt x="0" y="171943"/>
                  </a:lnTo>
                  <a:cubicBezTo>
                    <a:pt x="0" y="76981"/>
                    <a:pt x="76981" y="0"/>
                    <a:pt x="171943" y="0"/>
                  </a:cubicBezTo>
                  <a:close/>
                </a:path>
              </a:pathLst>
            </a:custGeom>
            <a:solidFill>
              <a:srgbClr val="F5F5F5"/>
            </a:solidFill>
            <a:ln w="9552" cap="flat">
              <a:solidFill>
                <a:srgbClr val="666666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2083" name="Freeform: Shape 2082"/>
            <p:cNvSpPr/>
            <p:nvPr/>
          </p:nvSpPr>
          <p:spPr>
            <a:xfrm>
              <a:off x="76418" y="773741"/>
              <a:ext cx="611351" cy="286571"/>
            </a:xfrm>
            <a:custGeom>
              <a:avLst/>
              <a:gdLst>
                <a:gd name="connsiteX0" fmla="*/ 0 w 611351"/>
                <a:gd name="connsiteY0" fmla="*/ 0 h 286571"/>
                <a:gd name="connsiteX1" fmla="*/ 611352 w 611351"/>
                <a:gd name="connsiteY1" fmla="*/ 0 h 286571"/>
                <a:gd name="connsiteX2" fmla="*/ 611352 w 611351"/>
                <a:gd name="connsiteY2" fmla="*/ 286571 h 286571"/>
                <a:gd name="connsiteX3" fmla="*/ 0 w 611351"/>
                <a:gd name="connsiteY3" fmla="*/ 286571 h 2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351" h="286571">
                  <a:moveTo>
                    <a:pt x="0" y="0"/>
                  </a:moveTo>
                  <a:lnTo>
                    <a:pt x="611352" y="0"/>
                  </a:lnTo>
                  <a:lnTo>
                    <a:pt x="611352" y="286571"/>
                  </a:lnTo>
                  <a:lnTo>
                    <a:pt x="0" y="286571"/>
                  </a:lnTo>
                  <a:close/>
                </a:path>
              </a:pathLst>
            </a:custGeom>
            <a:noFill/>
            <a:ln w="9552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2084" name="Text Box 7"/>
            <p:cNvSpPr txBox="1"/>
            <p:nvPr/>
          </p:nvSpPr>
          <p:spPr>
            <a:xfrm>
              <a:off x="13608" y="789800"/>
              <a:ext cx="710565" cy="345440"/>
            </a:xfrm>
            <a:prstGeom prst="rect">
              <a:avLst/>
            </a:prstGeom>
            <a:noFill/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spAutoFit/>
            </a:bodyPr>
            <a:lstStyle/>
            <a:p>
              <a:pPr marL="0" marR="0" fontAlgn="base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GB" sz="900" kern="100">
                  <a:solidFill>
                    <a:srgbClr val="000000"/>
                  </a:solidFill>
                  <a:effectLst/>
                  <a:latin typeface="Helvetica" panose="020B0604020202020204" pitchFamily="34" charset="0"/>
                  <a:ea typeface="Aptos" panose="020B0004020202020204" pitchFamily="34" charset="0"/>
                </a:rPr>
                <a:t>i_funct7_5</a:t>
              </a:r>
              <a:endParaRPr lang="en-GB" sz="12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endParaRPr>
            </a:p>
          </p:txBody>
        </p:sp>
        <p:sp>
          <p:nvSpPr>
            <p:cNvPr id="2085" name="Freeform: Shape 2084"/>
            <p:cNvSpPr/>
            <p:nvPr/>
          </p:nvSpPr>
          <p:spPr>
            <a:xfrm>
              <a:off x="152837" y="162390"/>
              <a:ext cx="534932" cy="286571"/>
            </a:xfrm>
            <a:custGeom>
              <a:avLst/>
              <a:gdLst>
                <a:gd name="connsiteX0" fmla="*/ 0 w 534932"/>
                <a:gd name="connsiteY0" fmla="*/ 0 h 286571"/>
                <a:gd name="connsiteX1" fmla="*/ 534933 w 534932"/>
                <a:gd name="connsiteY1" fmla="*/ 0 h 286571"/>
                <a:gd name="connsiteX2" fmla="*/ 534933 w 534932"/>
                <a:gd name="connsiteY2" fmla="*/ 286571 h 286571"/>
                <a:gd name="connsiteX3" fmla="*/ 0 w 534932"/>
                <a:gd name="connsiteY3" fmla="*/ 286571 h 2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32" h="286571">
                  <a:moveTo>
                    <a:pt x="0" y="0"/>
                  </a:moveTo>
                  <a:lnTo>
                    <a:pt x="534933" y="0"/>
                  </a:lnTo>
                  <a:lnTo>
                    <a:pt x="534933" y="286571"/>
                  </a:lnTo>
                  <a:lnTo>
                    <a:pt x="0" y="286571"/>
                  </a:lnTo>
                  <a:close/>
                </a:path>
              </a:pathLst>
            </a:custGeom>
            <a:noFill/>
            <a:ln w="9552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2086" name="Text Box 9"/>
            <p:cNvSpPr txBox="1"/>
            <p:nvPr/>
          </p:nvSpPr>
          <p:spPr>
            <a:xfrm>
              <a:off x="118620" y="178695"/>
              <a:ext cx="583565" cy="345440"/>
            </a:xfrm>
            <a:prstGeom prst="rect">
              <a:avLst/>
            </a:prstGeom>
            <a:noFill/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spAutoFit/>
            </a:bodyPr>
            <a:lstStyle/>
            <a:p>
              <a:pPr marL="0" marR="0" fontAlgn="base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GB" sz="900" kern="100">
                  <a:solidFill>
                    <a:srgbClr val="000000"/>
                  </a:solidFill>
                  <a:effectLst/>
                  <a:latin typeface="Helvetica" panose="020B0604020202020204" pitchFamily="34" charset="0"/>
                  <a:ea typeface="Aptos" panose="020B0004020202020204" pitchFamily="34" charset="0"/>
                </a:rPr>
                <a:t>i_funct3</a:t>
              </a:r>
              <a:endParaRPr lang="en-GB" sz="12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endParaRPr>
            </a:p>
          </p:txBody>
        </p:sp>
        <p:sp>
          <p:nvSpPr>
            <p:cNvPr id="2087" name="Freeform: Shape 2086"/>
            <p:cNvSpPr/>
            <p:nvPr/>
          </p:nvSpPr>
          <p:spPr>
            <a:xfrm>
              <a:off x="229256" y="487170"/>
              <a:ext cx="458513" cy="286571"/>
            </a:xfrm>
            <a:custGeom>
              <a:avLst/>
              <a:gdLst>
                <a:gd name="connsiteX0" fmla="*/ 0 w 458513"/>
                <a:gd name="connsiteY0" fmla="*/ 0 h 286571"/>
                <a:gd name="connsiteX1" fmla="*/ 458514 w 458513"/>
                <a:gd name="connsiteY1" fmla="*/ 0 h 286571"/>
                <a:gd name="connsiteX2" fmla="*/ 458514 w 458513"/>
                <a:gd name="connsiteY2" fmla="*/ 286571 h 286571"/>
                <a:gd name="connsiteX3" fmla="*/ 0 w 458513"/>
                <a:gd name="connsiteY3" fmla="*/ 286571 h 2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513" h="286571">
                  <a:moveTo>
                    <a:pt x="0" y="0"/>
                  </a:moveTo>
                  <a:lnTo>
                    <a:pt x="458514" y="0"/>
                  </a:lnTo>
                  <a:lnTo>
                    <a:pt x="458514" y="286571"/>
                  </a:lnTo>
                  <a:lnTo>
                    <a:pt x="0" y="286571"/>
                  </a:lnTo>
                  <a:close/>
                </a:path>
              </a:pathLst>
            </a:custGeom>
            <a:noFill/>
            <a:ln w="9552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2088" name="Text Box 11"/>
            <p:cNvSpPr txBox="1"/>
            <p:nvPr/>
          </p:nvSpPr>
          <p:spPr>
            <a:xfrm>
              <a:off x="166359" y="503358"/>
              <a:ext cx="551815" cy="345440"/>
            </a:xfrm>
            <a:prstGeom prst="rect">
              <a:avLst/>
            </a:prstGeom>
            <a:noFill/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spAutoFit/>
            </a:bodyPr>
            <a:lstStyle/>
            <a:p>
              <a:pPr marL="0" marR="0" fontAlgn="base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GB" sz="900" kern="100">
                  <a:solidFill>
                    <a:srgbClr val="000000"/>
                  </a:solidFill>
                  <a:effectLst/>
                  <a:latin typeface="Helvetica" panose="020B0604020202020204" pitchFamily="34" charset="0"/>
                  <a:ea typeface="Aptos" panose="020B0004020202020204" pitchFamily="34" charset="0"/>
                </a:rPr>
                <a:t>i_aluop</a:t>
              </a:r>
              <a:endParaRPr lang="en-GB" sz="12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endParaRPr>
            </a:p>
          </p:txBody>
        </p:sp>
        <p:sp>
          <p:nvSpPr>
            <p:cNvPr id="2089" name="Freeform: Shape 2088"/>
            <p:cNvSpPr/>
            <p:nvPr/>
          </p:nvSpPr>
          <p:spPr>
            <a:xfrm>
              <a:off x="2521825" y="773741"/>
              <a:ext cx="802399" cy="286571"/>
            </a:xfrm>
            <a:custGeom>
              <a:avLst/>
              <a:gdLst>
                <a:gd name="connsiteX0" fmla="*/ 0 w 802399"/>
                <a:gd name="connsiteY0" fmla="*/ 0 h 286571"/>
                <a:gd name="connsiteX1" fmla="*/ 802399 w 802399"/>
                <a:gd name="connsiteY1" fmla="*/ 0 h 286571"/>
                <a:gd name="connsiteX2" fmla="*/ 802399 w 802399"/>
                <a:gd name="connsiteY2" fmla="*/ 286571 h 286571"/>
                <a:gd name="connsiteX3" fmla="*/ 0 w 802399"/>
                <a:gd name="connsiteY3" fmla="*/ 286571 h 2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399" h="286571">
                  <a:moveTo>
                    <a:pt x="0" y="0"/>
                  </a:moveTo>
                  <a:lnTo>
                    <a:pt x="802399" y="0"/>
                  </a:lnTo>
                  <a:lnTo>
                    <a:pt x="802399" y="286571"/>
                  </a:lnTo>
                  <a:lnTo>
                    <a:pt x="0" y="286571"/>
                  </a:lnTo>
                  <a:close/>
                </a:path>
              </a:pathLst>
            </a:custGeom>
            <a:noFill/>
            <a:ln w="9552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2090" name="Text Box 13"/>
            <p:cNvSpPr txBox="1"/>
            <p:nvPr/>
          </p:nvSpPr>
          <p:spPr>
            <a:xfrm>
              <a:off x="2467319" y="789825"/>
              <a:ext cx="869315" cy="345440"/>
            </a:xfrm>
            <a:prstGeom prst="rect">
              <a:avLst/>
            </a:prstGeom>
            <a:noFill/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spAutoFit/>
            </a:bodyPr>
            <a:lstStyle/>
            <a:p>
              <a:pPr marL="0" marR="0" fontAlgn="base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GB" sz="900" kern="100">
                  <a:solidFill>
                    <a:srgbClr val="000000"/>
                  </a:solidFill>
                  <a:effectLst/>
                  <a:latin typeface="Helvetica" panose="020B0604020202020204" pitchFamily="34" charset="0"/>
                  <a:ea typeface="Aptos" panose="020B0004020202020204" pitchFamily="34" charset="0"/>
                </a:rPr>
                <a:t>o_alu_control</a:t>
              </a:r>
              <a:endParaRPr lang="en-GB" sz="12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endParaRPr>
            </a:p>
          </p:txBody>
        </p:sp>
        <p:sp>
          <p:nvSpPr>
            <p:cNvPr id="2091" name="Freeform: Shape 2090"/>
            <p:cNvSpPr/>
            <p:nvPr/>
          </p:nvSpPr>
          <p:spPr>
            <a:xfrm>
              <a:off x="76418" y="1069865"/>
              <a:ext cx="611351" cy="286571"/>
            </a:xfrm>
            <a:custGeom>
              <a:avLst/>
              <a:gdLst>
                <a:gd name="connsiteX0" fmla="*/ 0 w 611351"/>
                <a:gd name="connsiteY0" fmla="*/ 0 h 286571"/>
                <a:gd name="connsiteX1" fmla="*/ 611352 w 611351"/>
                <a:gd name="connsiteY1" fmla="*/ 0 h 286571"/>
                <a:gd name="connsiteX2" fmla="*/ 611352 w 611351"/>
                <a:gd name="connsiteY2" fmla="*/ 286571 h 286571"/>
                <a:gd name="connsiteX3" fmla="*/ 0 w 611351"/>
                <a:gd name="connsiteY3" fmla="*/ 286571 h 2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351" h="286571">
                  <a:moveTo>
                    <a:pt x="0" y="0"/>
                  </a:moveTo>
                  <a:lnTo>
                    <a:pt x="611352" y="0"/>
                  </a:lnTo>
                  <a:lnTo>
                    <a:pt x="611352" y="286571"/>
                  </a:lnTo>
                  <a:lnTo>
                    <a:pt x="0" y="286571"/>
                  </a:lnTo>
                  <a:close/>
                </a:path>
              </a:pathLst>
            </a:custGeom>
            <a:noFill/>
            <a:ln w="9552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2092" name="Text Box 15"/>
            <p:cNvSpPr txBox="1"/>
            <p:nvPr/>
          </p:nvSpPr>
          <p:spPr>
            <a:xfrm>
              <a:off x="13602" y="1085841"/>
              <a:ext cx="710565" cy="345440"/>
            </a:xfrm>
            <a:prstGeom prst="rect">
              <a:avLst/>
            </a:prstGeom>
            <a:noFill/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spAutoFit/>
            </a:bodyPr>
            <a:lstStyle/>
            <a:p>
              <a:pPr marL="0" marR="0" fontAlgn="base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GB" sz="900" kern="100">
                  <a:solidFill>
                    <a:srgbClr val="000000"/>
                  </a:solidFill>
                  <a:effectLst/>
                  <a:latin typeface="Helvetica" panose="020B0604020202020204" pitchFamily="34" charset="0"/>
                  <a:ea typeface="Aptos" panose="020B0004020202020204" pitchFamily="34" charset="0"/>
                </a:rPr>
                <a:t>i_funct7_0</a:t>
              </a:r>
              <a:endParaRPr lang="en-GB" sz="12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endParaRPr>
            </a:p>
          </p:txBody>
        </p:sp>
        <p:sp>
          <p:nvSpPr>
            <p:cNvPr id="2093" name="Freeform: Shape 2092"/>
            <p:cNvSpPr/>
            <p:nvPr/>
          </p:nvSpPr>
          <p:spPr>
            <a:xfrm>
              <a:off x="0" y="1375540"/>
              <a:ext cx="687770" cy="286571"/>
            </a:xfrm>
            <a:custGeom>
              <a:avLst/>
              <a:gdLst>
                <a:gd name="connsiteX0" fmla="*/ 0 w 687770"/>
                <a:gd name="connsiteY0" fmla="*/ 0 h 286571"/>
                <a:gd name="connsiteX1" fmla="*/ 687771 w 687770"/>
                <a:gd name="connsiteY1" fmla="*/ 0 h 286571"/>
                <a:gd name="connsiteX2" fmla="*/ 687771 w 687770"/>
                <a:gd name="connsiteY2" fmla="*/ 286571 h 286571"/>
                <a:gd name="connsiteX3" fmla="*/ 0 w 687770"/>
                <a:gd name="connsiteY3" fmla="*/ 286571 h 2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7770" h="286571">
                  <a:moveTo>
                    <a:pt x="0" y="0"/>
                  </a:moveTo>
                  <a:lnTo>
                    <a:pt x="687771" y="0"/>
                  </a:lnTo>
                  <a:lnTo>
                    <a:pt x="687771" y="286571"/>
                  </a:lnTo>
                  <a:lnTo>
                    <a:pt x="0" y="286571"/>
                  </a:lnTo>
                  <a:close/>
                </a:path>
              </a:pathLst>
            </a:custGeom>
            <a:noFill/>
            <a:ln w="9552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2094" name="Text Box 17"/>
            <p:cNvSpPr txBox="1"/>
            <p:nvPr/>
          </p:nvSpPr>
          <p:spPr>
            <a:xfrm>
              <a:off x="-62783" y="1391406"/>
              <a:ext cx="774065" cy="345440"/>
            </a:xfrm>
            <a:prstGeom prst="rect">
              <a:avLst/>
            </a:prstGeom>
            <a:noFill/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spAutoFit/>
            </a:bodyPr>
            <a:lstStyle/>
            <a:p>
              <a:pPr marL="0" marR="0" fontAlgn="base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GB" sz="900" kern="100">
                  <a:solidFill>
                    <a:srgbClr val="000000"/>
                  </a:solidFill>
                  <a:effectLst/>
                  <a:latin typeface="Helvetica" panose="020B0604020202020204" pitchFamily="34" charset="0"/>
                  <a:ea typeface="Aptos" panose="020B0004020202020204" pitchFamily="34" charset="0"/>
                </a:rPr>
                <a:t>i_opcode_5</a:t>
              </a:r>
              <a:endParaRPr lang="en-GB" sz="12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endParaRPr>
            </a:p>
          </p:txBody>
        </p:sp>
        <p:sp>
          <p:nvSpPr>
            <p:cNvPr id="2095" name="Freeform: Shape 2094"/>
            <p:cNvSpPr/>
            <p:nvPr/>
          </p:nvSpPr>
          <p:spPr>
            <a:xfrm>
              <a:off x="687770" y="302810"/>
              <a:ext cx="321246" cy="2865"/>
            </a:xfrm>
            <a:custGeom>
              <a:avLst/>
              <a:gdLst>
                <a:gd name="connsiteX0" fmla="*/ 0 w 321246"/>
                <a:gd name="connsiteY0" fmla="*/ 2866 h 2865"/>
                <a:gd name="connsiteX1" fmla="*/ 191334 w 321246"/>
                <a:gd name="connsiteY1" fmla="*/ 2866 h 2865"/>
                <a:gd name="connsiteX2" fmla="*/ 321246 w 321246"/>
                <a:gd name="connsiteY2" fmla="*/ 0 h 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1246" h="2865">
                  <a:moveTo>
                    <a:pt x="0" y="2866"/>
                  </a:moveTo>
                  <a:lnTo>
                    <a:pt x="191334" y="2866"/>
                  </a:lnTo>
                  <a:lnTo>
                    <a:pt x="321246" y="0"/>
                  </a:lnTo>
                </a:path>
              </a:pathLst>
            </a:custGeom>
            <a:noFill/>
            <a:ln w="9552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2096" name="Freeform: Shape 2095"/>
            <p:cNvSpPr/>
            <p:nvPr/>
          </p:nvSpPr>
          <p:spPr>
            <a:xfrm>
              <a:off x="991631" y="269758"/>
              <a:ext cx="67535" cy="66866"/>
            </a:xfrm>
            <a:custGeom>
              <a:avLst/>
              <a:gdLst>
                <a:gd name="connsiteX0" fmla="*/ 67535 w 67535"/>
                <a:gd name="connsiteY0" fmla="*/ 31905 h 66866"/>
                <a:gd name="connsiteX1" fmla="*/ 1433 w 67535"/>
                <a:gd name="connsiteY1" fmla="*/ 66867 h 66866"/>
                <a:gd name="connsiteX2" fmla="*/ 17385 w 67535"/>
                <a:gd name="connsiteY2" fmla="*/ 33051 h 66866"/>
                <a:gd name="connsiteX3" fmla="*/ 0 w 67535"/>
                <a:gd name="connsiteY3" fmla="*/ 0 h 6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535" h="66866">
                  <a:moveTo>
                    <a:pt x="67535" y="31905"/>
                  </a:moveTo>
                  <a:lnTo>
                    <a:pt x="1433" y="66867"/>
                  </a:lnTo>
                  <a:lnTo>
                    <a:pt x="17385" y="330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52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2097" name="Freeform: Shape 2096"/>
            <p:cNvSpPr/>
            <p:nvPr/>
          </p:nvSpPr>
          <p:spPr>
            <a:xfrm>
              <a:off x="687770" y="627877"/>
              <a:ext cx="321246" cy="2579"/>
            </a:xfrm>
            <a:custGeom>
              <a:avLst/>
              <a:gdLst>
                <a:gd name="connsiteX0" fmla="*/ 0 w 321246"/>
                <a:gd name="connsiteY0" fmla="*/ 2579 h 2579"/>
                <a:gd name="connsiteX1" fmla="*/ 191334 w 321246"/>
                <a:gd name="connsiteY1" fmla="*/ 2579 h 2579"/>
                <a:gd name="connsiteX2" fmla="*/ 321246 w 321246"/>
                <a:gd name="connsiteY2" fmla="*/ 0 h 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1246" h="2579">
                  <a:moveTo>
                    <a:pt x="0" y="2579"/>
                  </a:moveTo>
                  <a:lnTo>
                    <a:pt x="191334" y="2579"/>
                  </a:lnTo>
                  <a:lnTo>
                    <a:pt x="321246" y="0"/>
                  </a:lnTo>
                </a:path>
              </a:pathLst>
            </a:custGeom>
            <a:noFill/>
            <a:ln w="9552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2098" name="Freeform: Shape 2097"/>
            <p:cNvSpPr/>
            <p:nvPr/>
          </p:nvSpPr>
          <p:spPr>
            <a:xfrm>
              <a:off x="991631" y="594730"/>
              <a:ext cx="67535" cy="66866"/>
            </a:xfrm>
            <a:custGeom>
              <a:avLst/>
              <a:gdLst>
                <a:gd name="connsiteX0" fmla="*/ 67535 w 67535"/>
                <a:gd name="connsiteY0" fmla="*/ 32096 h 66866"/>
                <a:gd name="connsiteX1" fmla="*/ 1337 w 67535"/>
                <a:gd name="connsiteY1" fmla="*/ 66867 h 66866"/>
                <a:gd name="connsiteX2" fmla="*/ 17385 w 67535"/>
                <a:gd name="connsiteY2" fmla="*/ 33147 h 66866"/>
                <a:gd name="connsiteX3" fmla="*/ 0 w 67535"/>
                <a:gd name="connsiteY3" fmla="*/ 0 h 6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535" h="66866">
                  <a:moveTo>
                    <a:pt x="67535" y="32096"/>
                  </a:moveTo>
                  <a:lnTo>
                    <a:pt x="1337" y="66867"/>
                  </a:lnTo>
                  <a:lnTo>
                    <a:pt x="17385" y="33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52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2099" name="Freeform: Shape 2098"/>
            <p:cNvSpPr/>
            <p:nvPr/>
          </p:nvSpPr>
          <p:spPr>
            <a:xfrm>
              <a:off x="687770" y="917027"/>
              <a:ext cx="321246" cy="9552"/>
            </a:xfrm>
            <a:custGeom>
              <a:avLst/>
              <a:gdLst>
                <a:gd name="connsiteX0" fmla="*/ 0 w 321246"/>
                <a:gd name="connsiteY0" fmla="*/ 0 h 9552"/>
                <a:gd name="connsiteX1" fmla="*/ 321246 w 321246"/>
                <a:gd name="connsiteY1" fmla="*/ 0 h 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246" h="9552">
                  <a:moveTo>
                    <a:pt x="0" y="0"/>
                  </a:moveTo>
                  <a:lnTo>
                    <a:pt x="321246" y="0"/>
                  </a:lnTo>
                </a:path>
              </a:pathLst>
            </a:custGeom>
            <a:noFill/>
            <a:ln w="9552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2100" name="Freeform: Shape 2099"/>
            <p:cNvSpPr/>
            <p:nvPr/>
          </p:nvSpPr>
          <p:spPr>
            <a:xfrm>
              <a:off x="992300" y="883594"/>
              <a:ext cx="66866" cy="66866"/>
            </a:xfrm>
            <a:custGeom>
              <a:avLst/>
              <a:gdLst>
                <a:gd name="connsiteX0" fmla="*/ 66867 w 66866"/>
                <a:gd name="connsiteY0" fmla="*/ 33433 h 66866"/>
                <a:gd name="connsiteX1" fmla="*/ 0 w 66866"/>
                <a:gd name="connsiteY1" fmla="*/ 66867 h 66866"/>
                <a:gd name="connsiteX2" fmla="*/ 16717 w 66866"/>
                <a:gd name="connsiteY2" fmla="*/ 33433 h 66866"/>
                <a:gd name="connsiteX3" fmla="*/ 0 w 66866"/>
                <a:gd name="connsiteY3" fmla="*/ 0 h 6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66" h="66866">
                  <a:moveTo>
                    <a:pt x="66867" y="33433"/>
                  </a:moveTo>
                  <a:lnTo>
                    <a:pt x="0" y="66867"/>
                  </a:lnTo>
                  <a:lnTo>
                    <a:pt x="16717" y="33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52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2101" name="Freeform: Shape 2100"/>
            <p:cNvSpPr/>
            <p:nvPr/>
          </p:nvSpPr>
          <p:spPr>
            <a:xfrm>
              <a:off x="687770" y="1213150"/>
              <a:ext cx="321246" cy="3725"/>
            </a:xfrm>
            <a:custGeom>
              <a:avLst/>
              <a:gdLst>
                <a:gd name="connsiteX0" fmla="*/ 0 w 321246"/>
                <a:gd name="connsiteY0" fmla="*/ 0 h 3725"/>
                <a:gd name="connsiteX1" fmla="*/ 191334 w 321246"/>
                <a:gd name="connsiteY1" fmla="*/ 287 h 3725"/>
                <a:gd name="connsiteX2" fmla="*/ 321246 w 321246"/>
                <a:gd name="connsiteY2" fmla="*/ 3725 h 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1246" h="3725">
                  <a:moveTo>
                    <a:pt x="0" y="0"/>
                  </a:moveTo>
                  <a:lnTo>
                    <a:pt x="191334" y="287"/>
                  </a:lnTo>
                  <a:lnTo>
                    <a:pt x="321246" y="3725"/>
                  </a:lnTo>
                </a:path>
              </a:pathLst>
            </a:custGeom>
            <a:noFill/>
            <a:ln w="9552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2102" name="Freeform: Shape 2101"/>
            <p:cNvSpPr/>
            <p:nvPr/>
          </p:nvSpPr>
          <p:spPr>
            <a:xfrm>
              <a:off x="991440" y="1182965"/>
              <a:ext cx="67726" cy="66866"/>
            </a:xfrm>
            <a:custGeom>
              <a:avLst/>
              <a:gdLst>
                <a:gd name="connsiteX0" fmla="*/ 67726 w 67726"/>
                <a:gd name="connsiteY0" fmla="*/ 35248 h 66866"/>
                <a:gd name="connsiteX1" fmla="*/ 0 w 67726"/>
                <a:gd name="connsiteY1" fmla="*/ 66867 h 66866"/>
                <a:gd name="connsiteX2" fmla="*/ 17576 w 67726"/>
                <a:gd name="connsiteY2" fmla="*/ 33911 h 66866"/>
                <a:gd name="connsiteX3" fmla="*/ 1815 w 67726"/>
                <a:gd name="connsiteY3" fmla="*/ 0 h 6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726" h="66866">
                  <a:moveTo>
                    <a:pt x="67726" y="35248"/>
                  </a:moveTo>
                  <a:lnTo>
                    <a:pt x="0" y="66867"/>
                  </a:lnTo>
                  <a:lnTo>
                    <a:pt x="17576" y="33911"/>
                  </a:lnTo>
                  <a:lnTo>
                    <a:pt x="1815" y="0"/>
                  </a:lnTo>
                  <a:close/>
                </a:path>
              </a:pathLst>
            </a:custGeom>
            <a:solidFill>
              <a:srgbClr val="000000"/>
            </a:solidFill>
            <a:ln w="9552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2103" name="Freeform: Shape 2102"/>
            <p:cNvSpPr/>
            <p:nvPr/>
          </p:nvSpPr>
          <p:spPr>
            <a:xfrm>
              <a:off x="687770" y="1518826"/>
              <a:ext cx="321246" cy="1337"/>
            </a:xfrm>
            <a:custGeom>
              <a:avLst/>
              <a:gdLst>
                <a:gd name="connsiteX0" fmla="*/ 0 w 321246"/>
                <a:gd name="connsiteY0" fmla="*/ 0 h 1337"/>
                <a:gd name="connsiteX1" fmla="*/ 191334 w 321246"/>
                <a:gd name="connsiteY1" fmla="*/ 287 h 1337"/>
                <a:gd name="connsiteX2" fmla="*/ 321246 w 321246"/>
                <a:gd name="connsiteY2" fmla="*/ 1337 h 1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1246" h="1337">
                  <a:moveTo>
                    <a:pt x="0" y="0"/>
                  </a:moveTo>
                  <a:lnTo>
                    <a:pt x="191334" y="287"/>
                  </a:lnTo>
                  <a:lnTo>
                    <a:pt x="321246" y="1337"/>
                  </a:lnTo>
                </a:path>
              </a:pathLst>
            </a:custGeom>
            <a:noFill/>
            <a:ln w="9552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2104" name="Freeform: Shape 2103"/>
            <p:cNvSpPr/>
            <p:nvPr/>
          </p:nvSpPr>
          <p:spPr>
            <a:xfrm>
              <a:off x="992013" y="1486635"/>
              <a:ext cx="67153" cy="66866"/>
            </a:xfrm>
            <a:custGeom>
              <a:avLst/>
              <a:gdLst>
                <a:gd name="connsiteX0" fmla="*/ 67153 w 67153"/>
                <a:gd name="connsiteY0" fmla="*/ 34006 h 66866"/>
                <a:gd name="connsiteX1" fmla="*/ 0 w 67153"/>
                <a:gd name="connsiteY1" fmla="*/ 66867 h 66866"/>
                <a:gd name="connsiteX2" fmla="*/ 17003 w 67153"/>
                <a:gd name="connsiteY2" fmla="*/ 33529 h 66866"/>
                <a:gd name="connsiteX3" fmla="*/ 573 w 67153"/>
                <a:gd name="connsiteY3" fmla="*/ 0 h 6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153" h="66866">
                  <a:moveTo>
                    <a:pt x="67153" y="34006"/>
                  </a:moveTo>
                  <a:lnTo>
                    <a:pt x="0" y="66867"/>
                  </a:lnTo>
                  <a:lnTo>
                    <a:pt x="17003" y="33529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000000"/>
            </a:solidFill>
            <a:ln w="9552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2105" name="Freeform: Shape 2104"/>
            <p:cNvSpPr/>
            <p:nvPr/>
          </p:nvSpPr>
          <p:spPr>
            <a:xfrm rot="-5400000">
              <a:off x="878818" y="773741"/>
              <a:ext cx="1528379" cy="286571"/>
            </a:xfrm>
            <a:custGeom>
              <a:avLst/>
              <a:gdLst>
                <a:gd name="connsiteX0" fmla="*/ 0 w 1528379"/>
                <a:gd name="connsiteY0" fmla="*/ 0 h 286571"/>
                <a:gd name="connsiteX1" fmla="*/ 1528379 w 1528379"/>
                <a:gd name="connsiteY1" fmla="*/ 0 h 286571"/>
                <a:gd name="connsiteX2" fmla="*/ 1528379 w 1528379"/>
                <a:gd name="connsiteY2" fmla="*/ 286571 h 286571"/>
                <a:gd name="connsiteX3" fmla="*/ 0 w 1528379"/>
                <a:gd name="connsiteY3" fmla="*/ 286571 h 2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8379" h="286571">
                  <a:moveTo>
                    <a:pt x="0" y="0"/>
                  </a:moveTo>
                  <a:lnTo>
                    <a:pt x="1528379" y="0"/>
                  </a:lnTo>
                  <a:lnTo>
                    <a:pt x="1528379" y="286571"/>
                  </a:lnTo>
                  <a:lnTo>
                    <a:pt x="0" y="286571"/>
                  </a:lnTo>
                  <a:close/>
                </a:path>
              </a:pathLst>
            </a:custGeom>
            <a:noFill/>
            <a:ln w="9552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2106" name="Text Box 29"/>
            <p:cNvSpPr txBox="1"/>
            <p:nvPr/>
          </p:nvSpPr>
          <p:spPr>
            <a:xfrm rot="16200000">
              <a:off x="993589" y="783050"/>
              <a:ext cx="1397000" cy="345440"/>
            </a:xfrm>
            <a:prstGeom prst="rect">
              <a:avLst/>
            </a:prstGeom>
            <a:noFill/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spAutoFit/>
            </a:bodyPr>
            <a:lstStyle/>
            <a:p>
              <a:pPr marL="0" marR="0" fontAlgn="base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GB" sz="900" kern="100">
                  <a:solidFill>
                    <a:srgbClr val="000000"/>
                  </a:solidFill>
                  <a:effectLst/>
                  <a:latin typeface="Helvetica" panose="020B0604020202020204" pitchFamily="34" charset="0"/>
                  <a:ea typeface="Aptos" panose="020B0004020202020204" pitchFamily="34" charset="0"/>
                </a:rPr>
                <a:t>riscv_core_alu_decoder</a:t>
              </a:r>
              <a:endParaRPr lang="en-GB" sz="12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endParaRPr>
            </a:p>
          </p:txBody>
        </p:sp>
        <p:sp>
          <p:nvSpPr>
            <p:cNvPr id="2107" name="Freeform: Shape 2106"/>
            <p:cNvSpPr/>
            <p:nvPr/>
          </p:nvSpPr>
          <p:spPr>
            <a:xfrm>
              <a:off x="802399" y="267466"/>
              <a:ext cx="76418" cy="76418"/>
            </a:xfrm>
            <a:custGeom>
              <a:avLst/>
              <a:gdLst>
                <a:gd name="connsiteX0" fmla="*/ 0 w 76418"/>
                <a:gd name="connsiteY0" fmla="*/ 76419 h 76418"/>
                <a:gd name="connsiteX1" fmla="*/ 76419 w 76418"/>
                <a:gd name="connsiteY1" fmla="*/ 0 h 76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418" h="76418">
                  <a:moveTo>
                    <a:pt x="0" y="76419"/>
                  </a:moveTo>
                  <a:lnTo>
                    <a:pt x="76419" y="0"/>
                  </a:lnTo>
                </a:path>
              </a:pathLst>
            </a:custGeom>
            <a:noFill/>
            <a:ln w="9552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2108" name="Freeform: Shape 2107"/>
            <p:cNvSpPr/>
            <p:nvPr/>
          </p:nvSpPr>
          <p:spPr>
            <a:xfrm>
              <a:off x="2273464" y="878817"/>
              <a:ext cx="76418" cy="76418"/>
            </a:xfrm>
            <a:custGeom>
              <a:avLst/>
              <a:gdLst>
                <a:gd name="connsiteX0" fmla="*/ 0 w 76418"/>
                <a:gd name="connsiteY0" fmla="*/ 76419 h 76418"/>
                <a:gd name="connsiteX1" fmla="*/ 76419 w 76418"/>
                <a:gd name="connsiteY1" fmla="*/ 0 h 76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418" h="76418">
                  <a:moveTo>
                    <a:pt x="0" y="76419"/>
                  </a:moveTo>
                  <a:lnTo>
                    <a:pt x="76419" y="0"/>
                  </a:lnTo>
                </a:path>
              </a:pathLst>
            </a:custGeom>
            <a:noFill/>
            <a:ln w="9552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</p:grpSp>
      <p:graphicFrame>
        <p:nvGraphicFramePr>
          <p:cNvPr id="2109" name="Table 2108"/>
          <p:cNvGraphicFramePr>
            <a:graphicFrameLocks noGrp="1"/>
          </p:cNvGraphicFramePr>
          <p:nvPr/>
        </p:nvGraphicFramePr>
        <p:xfrm>
          <a:off x="584120" y="2442879"/>
          <a:ext cx="7481074" cy="3330134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439467"/>
                <a:gridCol w="1089733"/>
                <a:gridCol w="756969"/>
                <a:gridCol w="4194905"/>
              </a:tblGrid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Port Name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Direction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Width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Description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7B217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i_funct3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Input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3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funct3 bits of the instruction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i_aluop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Input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1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Enables the ALU decoder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i_funct7_5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Input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1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Bit number 5 of funct7 part of the instruction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i_funct7_0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Input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1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Bit number 0 of funct7 part of the instruction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i_opcode_5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Input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1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Bit number 5 of opcode part of the instruction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o_alu_control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Output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4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Specifies the ALU operation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US" b="1">
                <a:solidFill>
                  <a:schemeClr val="bg1"/>
                </a:solidFill>
              </a:rPr>
              <a:t>Base-I | RV32I Design: Decode Stage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/>
          <p:nvPr/>
        </p:nvSpPr>
        <p:spPr>
          <a:xfrm>
            <a:off x="658033" y="1589515"/>
            <a:ext cx="10438900" cy="4460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B217"/>
              </a:buClr>
            </a:pPr>
            <a:r>
              <a:rPr lang="en-US" sz="3600"/>
              <a:t>Immediate Extend</a:t>
            </a:r>
            <a:endParaRPr lang="en-US" sz="36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02575" y="3429000"/>
            <a:ext cx="5143437" cy="13694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35270" y="2724409"/>
          <a:ext cx="5624324" cy="2546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3742"/>
                <a:gridCol w="862686"/>
                <a:gridCol w="2527896"/>
              </a:tblGrid>
              <a:tr h="443106">
                <a:tc>
                  <a:txBody>
                    <a:bodyPr/>
                    <a:lstStyle/>
                    <a:p>
                      <a:r>
                        <a:rPr lang="en-US"/>
                        <a:t>I/O</a:t>
                      </a:r>
                      <a:endParaRPr lang="en-GB"/>
                    </a:p>
                  </a:txBody>
                  <a:tcPr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Width</a:t>
                      </a:r>
                      <a:endParaRPr lang="en-GB"/>
                    </a:p>
                  </a:txBody>
                  <a:tcPr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Description</a:t>
                      </a:r>
                      <a:endParaRPr lang="en-GB"/>
                    </a:p>
                  </a:txBody>
                  <a:tcPr>
                    <a:solidFill>
                      <a:srgbClr val="F7B217"/>
                    </a:solidFill>
                  </a:tcPr>
                </a:tc>
              </a:tr>
              <a:tr h="294439">
                <a:tc rowSpan="3">
                  <a:txBody>
                    <a:bodyPr/>
                    <a:lstStyle/>
                    <a:p>
                      <a:r>
                        <a:rPr lang="en-US" err="1"/>
                        <a:t>i_immextend_imm</a:t>
                      </a:r>
                      <a:endParaRPr lang="en-GB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r>
                        <a:rPr lang="en-US"/>
                        <a:t>25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Instr</a:t>
                      </a:r>
                      <a:r>
                        <a:rPr lang="en-US"/>
                        <a:t>[31:20]</a:t>
                      </a:r>
                      <a:endParaRPr lang="en-GB"/>
                    </a:p>
                  </a:txBody>
                  <a:tcPr/>
                </a:tc>
              </a:tr>
              <a:tr h="294439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err="1"/>
                        <a:t>Instr</a:t>
                      </a:r>
                      <a:r>
                        <a:rPr lang="en-US"/>
                        <a:t>[31:25], </a:t>
                      </a:r>
                      <a:r>
                        <a:rPr lang="en-US" err="1"/>
                        <a:t>Instr</a:t>
                      </a:r>
                      <a:r>
                        <a:rPr lang="en-US"/>
                        <a:t>[11:7]</a:t>
                      </a:r>
                      <a:endParaRPr lang="en-GB"/>
                    </a:p>
                  </a:txBody>
                  <a:tcPr/>
                </a:tc>
              </a:tr>
              <a:tr h="294439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err="1"/>
                        <a:t>Instr</a:t>
                      </a:r>
                      <a:r>
                        <a:rPr lang="en-US"/>
                        <a:t>[31:12]</a:t>
                      </a:r>
                      <a:endParaRPr lang="en-GB"/>
                    </a:p>
                  </a:txBody>
                  <a:tcPr/>
                </a:tc>
              </a:tr>
              <a:tr h="2944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err="1"/>
                        <a:t>i_immextend_immsrc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Type of extend according to instruction type</a:t>
                      </a:r>
                      <a:endParaRPr lang="en-GB"/>
                    </a:p>
                  </a:txBody>
                  <a:tcPr/>
                </a:tc>
              </a:tr>
              <a:tr h="294439">
                <a:tc>
                  <a:txBody>
                    <a:bodyPr/>
                    <a:lstStyle/>
                    <a:p>
                      <a:r>
                        <a:rPr lang="en-US" err="1"/>
                        <a:t>O_immextend_out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/>
                        <a:t>32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Extended output</a:t>
                      </a:r>
                      <a:endParaRPr lang="en-GB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US" b="1">
                <a:solidFill>
                  <a:schemeClr val="bg1"/>
                </a:solidFill>
              </a:rPr>
              <a:t>Base-I | RV32I Design: Execute Stage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Graphic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17174" y="1437591"/>
            <a:ext cx="7957652" cy="4953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US" b="1">
                <a:solidFill>
                  <a:schemeClr val="bg1"/>
                </a:solidFill>
              </a:rPr>
              <a:t>Base-I | RV32I ISA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19344" y="6533969"/>
            <a:ext cx="2587840" cy="299612"/>
          </a:xfrm>
        </p:spPr>
        <p:txBody>
          <a:bodyPr/>
          <a:lstStyle/>
          <a:p>
            <a:r>
              <a:rPr lang="en-US"/>
              <a:t>1/7/2024</a:t>
            </a:r>
            <a:endParaRPr lang="en-US"/>
          </a:p>
        </p:txBody>
      </p:sp>
      <p:sp>
        <p:nvSpPr>
          <p:cNvPr id="3" name="Text Placeholder 2"/>
          <p:cNvSpPr txBox="1"/>
          <p:nvPr/>
        </p:nvSpPr>
        <p:spPr>
          <a:xfrm>
            <a:off x="649143" y="1589515"/>
            <a:ext cx="10438900" cy="446049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B217"/>
              </a:buClr>
            </a:pPr>
            <a:r>
              <a:rPr lang="en-US" sz="3600" b="1"/>
              <a:t>R-Type</a:t>
            </a:r>
            <a:endParaRPr lang="en-US" sz="3600" b="1"/>
          </a:p>
          <a:p>
            <a:pPr lvl="1">
              <a:buClr>
                <a:srgbClr val="F7B217"/>
              </a:buClr>
              <a:buFont typeface="Wingdings" panose="05000000000000000000" pitchFamily="2" charset="2"/>
              <a:buChar char="§"/>
            </a:pPr>
            <a:r>
              <a:rPr lang="en-US" sz="3200"/>
              <a:t> add(w), sub(w), </a:t>
            </a:r>
            <a:r>
              <a:rPr lang="en-US" sz="3200" err="1"/>
              <a:t>xor</a:t>
            </a:r>
            <a:r>
              <a:rPr lang="en-US" sz="3200"/>
              <a:t>, or, and, </a:t>
            </a:r>
            <a:r>
              <a:rPr lang="en-US" sz="3200" err="1"/>
              <a:t>sll</a:t>
            </a:r>
            <a:r>
              <a:rPr lang="en-US" sz="3200"/>
              <a:t>(w), </a:t>
            </a:r>
            <a:r>
              <a:rPr lang="en-US" sz="3200" err="1"/>
              <a:t>srl</a:t>
            </a:r>
            <a:r>
              <a:rPr lang="en-US" sz="3200"/>
              <a:t>(w), </a:t>
            </a:r>
            <a:r>
              <a:rPr lang="en-US" sz="3200" err="1"/>
              <a:t>sra</a:t>
            </a:r>
            <a:r>
              <a:rPr lang="en-US" sz="3200"/>
              <a:t>(w), </a:t>
            </a:r>
            <a:r>
              <a:rPr lang="en-US" sz="3200" err="1"/>
              <a:t>slt</a:t>
            </a:r>
            <a:r>
              <a:rPr lang="en-US" sz="3200"/>
              <a:t>, </a:t>
            </a:r>
            <a:r>
              <a:rPr lang="en-US" sz="3200" err="1"/>
              <a:t>sltu</a:t>
            </a:r>
            <a:endParaRPr lang="en-US" sz="3200"/>
          </a:p>
          <a:p>
            <a:pPr>
              <a:buClr>
                <a:srgbClr val="F7B217"/>
              </a:buClr>
            </a:pPr>
            <a:r>
              <a:rPr lang="en-US" sz="3600" b="1"/>
              <a:t>I-Type</a:t>
            </a:r>
            <a:endParaRPr lang="en-US" sz="3600" b="1"/>
          </a:p>
          <a:p>
            <a:pPr lvl="1">
              <a:buClr>
                <a:srgbClr val="F7B217"/>
              </a:buClr>
              <a:buFont typeface="Wingdings" panose="05000000000000000000" pitchFamily="2" charset="2"/>
              <a:buChar char="§"/>
            </a:pPr>
            <a:r>
              <a:rPr lang="en-US" sz="3200"/>
              <a:t> </a:t>
            </a:r>
            <a:r>
              <a:rPr lang="en-US" sz="3200" err="1"/>
              <a:t>addi</a:t>
            </a:r>
            <a:r>
              <a:rPr lang="en-US" sz="3200"/>
              <a:t>(w), </a:t>
            </a:r>
            <a:r>
              <a:rPr lang="en-US" sz="3200" err="1"/>
              <a:t>xori</a:t>
            </a:r>
            <a:r>
              <a:rPr lang="en-US" sz="3200"/>
              <a:t>, </a:t>
            </a:r>
            <a:r>
              <a:rPr lang="en-US" sz="3200" err="1"/>
              <a:t>ori</a:t>
            </a:r>
            <a:r>
              <a:rPr lang="en-US" sz="3200"/>
              <a:t>, </a:t>
            </a:r>
            <a:r>
              <a:rPr lang="en-US" sz="3200" err="1"/>
              <a:t>andi</a:t>
            </a:r>
            <a:r>
              <a:rPr lang="en-US" sz="3200"/>
              <a:t>, </a:t>
            </a:r>
            <a:r>
              <a:rPr lang="en-US" sz="3200" err="1"/>
              <a:t>slli</a:t>
            </a:r>
            <a:r>
              <a:rPr lang="en-US" sz="3200"/>
              <a:t>(w), </a:t>
            </a:r>
            <a:r>
              <a:rPr lang="en-US" sz="3200" err="1"/>
              <a:t>srli</a:t>
            </a:r>
            <a:r>
              <a:rPr lang="en-US" sz="3200"/>
              <a:t>(w), </a:t>
            </a:r>
            <a:r>
              <a:rPr lang="en-US" sz="3200" err="1"/>
              <a:t>srai</a:t>
            </a:r>
            <a:r>
              <a:rPr lang="en-US" sz="3200"/>
              <a:t>(w), </a:t>
            </a:r>
            <a:r>
              <a:rPr lang="en-US" sz="3200" err="1"/>
              <a:t>slti</a:t>
            </a:r>
            <a:r>
              <a:rPr lang="en-US" sz="3200"/>
              <a:t>, </a:t>
            </a:r>
            <a:r>
              <a:rPr lang="en-US" sz="3200" err="1"/>
              <a:t>sltiu</a:t>
            </a:r>
            <a:endParaRPr lang="en-US" sz="3200"/>
          </a:p>
          <a:p>
            <a:pPr lvl="1">
              <a:buClr>
                <a:srgbClr val="F7B217"/>
              </a:buClr>
              <a:buFont typeface="Wingdings" panose="05000000000000000000" pitchFamily="2" charset="2"/>
              <a:buChar char="§"/>
            </a:pPr>
            <a:r>
              <a:rPr lang="en-US" sz="3200"/>
              <a:t> </a:t>
            </a:r>
            <a:r>
              <a:rPr lang="en-US" sz="3200" err="1"/>
              <a:t>lb</a:t>
            </a:r>
            <a:r>
              <a:rPr lang="en-US" sz="3200"/>
              <a:t>(u), </a:t>
            </a:r>
            <a:r>
              <a:rPr lang="en-US" sz="3200" err="1"/>
              <a:t>lh</a:t>
            </a:r>
            <a:r>
              <a:rPr lang="en-US" sz="3200"/>
              <a:t>(u), </a:t>
            </a:r>
            <a:r>
              <a:rPr lang="en-US" sz="3200" err="1"/>
              <a:t>lw</a:t>
            </a:r>
            <a:r>
              <a:rPr lang="en-US" sz="3200"/>
              <a:t>(u), </a:t>
            </a:r>
            <a:r>
              <a:rPr lang="en-US" sz="3200" err="1"/>
              <a:t>ld</a:t>
            </a:r>
            <a:endParaRPr lang="en-US" sz="3200"/>
          </a:p>
          <a:p>
            <a:pPr lvl="1">
              <a:buClr>
                <a:srgbClr val="F7B217"/>
              </a:buClr>
              <a:buFont typeface="Wingdings" panose="05000000000000000000" pitchFamily="2" charset="2"/>
              <a:buChar char="§"/>
            </a:pPr>
            <a:r>
              <a:rPr lang="en-US" sz="3200"/>
              <a:t> </a:t>
            </a:r>
            <a:r>
              <a:rPr lang="en-US" sz="3200" err="1"/>
              <a:t>jalr</a:t>
            </a:r>
            <a:endParaRPr lang="en-US" sz="3200"/>
          </a:p>
          <a:p>
            <a:pPr>
              <a:buClr>
                <a:srgbClr val="F7B217"/>
              </a:buClr>
            </a:pPr>
            <a:r>
              <a:rPr lang="en-US" sz="3600" b="1"/>
              <a:t>S-Type</a:t>
            </a:r>
            <a:endParaRPr lang="en-US" sz="3600" b="1"/>
          </a:p>
          <a:p>
            <a:pPr lvl="1">
              <a:buClr>
                <a:srgbClr val="F7B217"/>
              </a:buClr>
              <a:buFont typeface="Wingdings" panose="05000000000000000000" pitchFamily="2" charset="2"/>
              <a:buChar char="§"/>
            </a:pPr>
            <a:r>
              <a:rPr lang="en-US" sz="3200"/>
              <a:t>sb, </a:t>
            </a:r>
            <a:r>
              <a:rPr lang="en-US" sz="3200" err="1"/>
              <a:t>sh</a:t>
            </a:r>
            <a:r>
              <a:rPr lang="en-US" sz="3200"/>
              <a:t>, </a:t>
            </a:r>
            <a:r>
              <a:rPr lang="en-US" sz="3200" err="1"/>
              <a:t>sw</a:t>
            </a:r>
            <a:r>
              <a:rPr lang="en-US" sz="3200"/>
              <a:t>, </a:t>
            </a:r>
            <a:r>
              <a:rPr lang="en-US" sz="3200" err="1"/>
              <a:t>sd</a:t>
            </a:r>
            <a:endParaRPr lang="en-US" sz="3200"/>
          </a:p>
          <a:p>
            <a:pPr>
              <a:buClr>
                <a:srgbClr val="F7B217"/>
              </a:buClr>
            </a:pPr>
            <a:r>
              <a:rPr lang="en-US" sz="3600" b="1"/>
              <a:t>B-Type</a:t>
            </a:r>
            <a:endParaRPr lang="en-US" sz="3600" b="1"/>
          </a:p>
          <a:p>
            <a:pPr lvl="1">
              <a:buClr>
                <a:srgbClr val="F7B217"/>
              </a:buClr>
              <a:buFont typeface="Wingdings" panose="05000000000000000000" pitchFamily="2" charset="2"/>
              <a:buChar char="§"/>
            </a:pPr>
            <a:r>
              <a:rPr lang="en-US" sz="3200" err="1"/>
              <a:t>beq</a:t>
            </a:r>
            <a:r>
              <a:rPr lang="en-US" sz="3200"/>
              <a:t>, </a:t>
            </a:r>
            <a:r>
              <a:rPr lang="en-US" sz="3200" err="1"/>
              <a:t>bne</a:t>
            </a:r>
            <a:r>
              <a:rPr lang="en-US" sz="3200"/>
              <a:t>, </a:t>
            </a:r>
            <a:r>
              <a:rPr lang="en-US" sz="3200" err="1"/>
              <a:t>blt</a:t>
            </a:r>
            <a:r>
              <a:rPr lang="en-US" sz="3200"/>
              <a:t>(u), </a:t>
            </a:r>
            <a:r>
              <a:rPr lang="en-US" sz="3200" err="1"/>
              <a:t>bge</a:t>
            </a:r>
            <a:r>
              <a:rPr lang="en-US" sz="3200"/>
              <a:t>(u)</a:t>
            </a:r>
            <a:endParaRPr lang="en-US" sz="3200"/>
          </a:p>
          <a:p>
            <a:pPr>
              <a:buClr>
                <a:srgbClr val="F7B217"/>
              </a:buClr>
            </a:pPr>
            <a:r>
              <a:rPr lang="en-US" sz="3600" b="1"/>
              <a:t>J-Type </a:t>
            </a:r>
            <a:endParaRPr lang="en-US" sz="3600" b="1"/>
          </a:p>
          <a:p>
            <a:pPr lvl="1">
              <a:buClr>
                <a:srgbClr val="F7B217"/>
              </a:buClr>
              <a:buFont typeface="Wingdings" panose="05000000000000000000" pitchFamily="2" charset="2"/>
              <a:buChar char="§"/>
            </a:pPr>
            <a:r>
              <a:rPr lang="en-US" sz="3200" err="1"/>
              <a:t>jal</a:t>
            </a:r>
            <a:endParaRPr lang="en-US" sz="3200"/>
          </a:p>
          <a:p>
            <a:pPr>
              <a:buClr>
                <a:srgbClr val="F7B217"/>
              </a:buClr>
            </a:pPr>
            <a:r>
              <a:rPr lang="en-US" sz="3600" b="1"/>
              <a:t>U-Type</a:t>
            </a:r>
            <a:endParaRPr lang="en-US" sz="3600" b="1"/>
          </a:p>
          <a:p>
            <a:pPr lvl="1">
              <a:buClr>
                <a:srgbClr val="F7B217"/>
              </a:buClr>
              <a:buFont typeface="Wingdings" panose="05000000000000000000" pitchFamily="2" charset="2"/>
              <a:buChar char="§"/>
            </a:pPr>
            <a:r>
              <a:rPr lang="en-US" sz="3200" err="1"/>
              <a:t>lui</a:t>
            </a:r>
            <a:r>
              <a:rPr lang="en-US" sz="3200"/>
              <a:t>, </a:t>
            </a:r>
            <a:r>
              <a:rPr lang="en-US" sz="3200" err="1"/>
              <a:t>auipc</a:t>
            </a:r>
            <a:endParaRPr lang="en-US" sz="3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US" b="1">
                <a:solidFill>
                  <a:schemeClr val="bg1"/>
                </a:solidFill>
              </a:rPr>
              <a:t>Base-I | RV32I Design: Execute Stage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/>
          <p:nvPr/>
        </p:nvSpPr>
        <p:spPr>
          <a:xfrm>
            <a:off x="649143" y="1589515"/>
            <a:ext cx="10438900" cy="4460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B217"/>
              </a:buClr>
            </a:pPr>
            <a:r>
              <a:rPr lang="en-US" sz="3600"/>
              <a:t>ALU </a:t>
            </a:r>
            <a:endParaRPr lang="en-US" sz="3600"/>
          </a:p>
        </p:txBody>
      </p:sp>
      <p:pic>
        <p:nvPicPr>
          <p:cNvPr id="4" name="Picture 3" descr="A diagram of a computer code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449" y="2885203"/>
            <a:ext cx="4729563" cy="2437544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35271" y="3006695"/>
          <a:ext cx="5605568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0257"/>
                <a:gridCol w="950948"/>
                <a:gridCol w="3124363"/>
              </a:tblGrid>
              <a:tr h="294439">
                <a:tc>
                  <a:txBody>
                    <a:bodyPr/>
                    <a:lstStyle/>
                    <a:p>
                      <a:r>
                        <a:rPr lang="en-US"/>
                        <a:t>I/O</a:t>
                      </a:r>
                      <a:endParaRPr lang="en-GB"/>
                    </a:p>
                  </a:txBody>
                  <a:tcPr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Width</a:t>
                      </a:r>
                      <a:endParaRPr lang="en-GB"/>
                    </a:p>
                  </a:txBody>
                  <a:tcPr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Description</a:t>
                      </a:r>
                      <a:endParaRPr lang="en-GB"/>
                    </a:p>
                  </a:txBody>
                  <a:tcPr>
                    <a:solidFill>
                      <a:srgbClr val="F7B217"/>
                    </a:solidFill>
                  </a:tcPr>
                </a:tc>
              </a:tr>
              <a:tr h="294439">
                <a:tc>
                  <a:txBody>
                    <a:bodyPr/>
                    <a:lstStyle/>
                    <a:p>
                      <a:r>
                        <a:rPr lang="en-US" err="1"/>
                        <a:t>i_alu_srcA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/>
                        <a:t>32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Operand 1</a:t>
                      </a:r>
                      <a:endParaRPr lang="en-GB"/>
                    </a:p>
                  </a:txBody>
                  <a:tcPr/>
                </a:tc>
              </a:tr>
              <a:tr h="2944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err="1"/>
                        <a:t>i_alu_srcB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/>
                        <a:t>32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Operand 2</a:t>
                      </a:r>
                      <a:endParaRPr lang="en-GB"/>
                    </a:p>
                  </a:txBody>
                  <a:tcPr/>
                </a:tc>
              </a:tr>
              <a:tr h="294439">
                <a:tc>
                  <a:txBody>
                    <a:bodyPr/>
                    <a:lstStyle/>
                    <a:p>
                      <a:r>
                        <a:rPr lang="en-US" err="1"/>
                        <a:t>i_alu_control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ALU operation</a:t>
                      </a:r>
                      <a:endParaRPr lang="en-GB"/>
                    </a:p>
                  </a:txBody>
                  <a:tcPr/>
                </a:tc>
              </a:tr>
              <a:tr h="294439">
                <a:tc>
                  <a:txBody>
                    <a:bodyPr/>
                    <a:lstStyle/>
                    <a:p>
                      <a:r>
                        <a:rPr lang="en-US" err="1"/>
                        <a:t>i_alu_isword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Specifies whether the </a:t>
                      </a:r>
                      <a:r>
                        <a:rPr lang="en-US" err="1"/>
                        <a:t>instr</a:t>
                      </a:r>
                      <a:r>
                        <a:rPr lang="en-US"/>
                        <a:t> is word or not</a:t>
                      </a:r>
                      <a:endParaRPr lang="en-GB"/>
                    </a:p>
                  </a:txBody>
                  <a:tcPr/>
                </a:tc>
              </a:tr>
              <a:tr h="294439">
                <a:tc>
                  <a:txBody>
                    <a:bodyPr/>
                    <a:lstStyle/>
                    <a:p>
                      <a:r>
                        <a:rPr lang="en-US" err="1"/>
                        <a:t>o_alu_result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/>
                        <a:t>32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ALU result</a:t>
                      </a:r>
                      <a:endParaRPr lang="en-GB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s 5"/>
          <p:cNvSpPr/>
          <p:nvPr/>
        </p:nvSpPr>
        <p:spPr>
          <a:xfrm>
            <a:off x="8367395" y="3110230"/>
            <a:ext cx="332105" cy="250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ectangles 6"/>
          <p:cNvSpPr/>
          <p:nvPr/>
        </p:nvSpPr>
        <p:spPr>
          <a:xfrm>
            <a:off x="8367395" y="3613785"/>
            <a:ext cx="332105" cy="250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10380980" y="3797300"/>
            <a:ext cx="332105" cy="250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US" b="1">
                <a:solidFill>
                  <a:schemeClr val="bg1"/>
                </a:solidFill>
              </a:rPr>
              <a:t>Base-I | RV32I Design: Execute Stage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/>
          <p:nvPr/>
        </p:nvSpPr>
        <p:spPr>
          <a:xfrm>
            <a:off x="649143" y="1589515"/>
            <a:ext cx="10438900" cy="4460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B217"/>
              </a:buClr>
            </a:pPr>
            <a:r>
              <a:rPr lang="en-US" sz="3600"/>
              <a:t>ALU </a:t>
            </a:r>
            <a:endParaRPr lang="en-US" sz="360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986635" y="1414692"/>
          <a:ext cx="8902310" cy="4727456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414543"/>
                <a:gridCol w="1406691"/>
                <a:gridCol w="6081076"/>
              </a:tblGrid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 err="1">
                          <a:effectLst/>
                        </a:rPr>
                        <a:t>i_alu_isword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 err="1">
                          <a:effectLst/>
                        </a:rPr>
                        <a:t>i_alu_control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Operation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B217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b="0" kern="100">
                          <a:effectLst/>
                        </a:rPr>
                        <a:t>1’b0</a:t>
                      </a:r>
                      <a:endParaRPr lang="en-GB" sz="2800" b="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4’b0000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GB" sz="1800" kern="100" err="1">
                          <a:effectLst/>
                        </a:rPr>
                        <a:t>o_alu_result</a:t>
                      </a:r>
                      <a:r>
                        <a:rPr lang="en-GB" sz="1800" kern="100">
                          <a:effectLst/>
                        </a:rPr>
                        <a:t> = </a:t>
                      </a:r>
                      <a:r>
                        <a:rPr lang="en-GB" sz="1800" kern="100" err="1">
                          <a:effectLst/>
                        </a:rPr>
                        <a:t>i_alu_srcA</a:t>
                      </a:r>
                      <a:r>
                        <a:rPr lang="en-GB" sz="1800" kern="100">
                          <a:effectLst/>
                        </a:rPr>
                        <a:t> + </a:t>
                      </a:r>
                      <a:r>
                        <a:rPr lang="en-GB" sz="1800" kern="100" err="1">
                          <a:effectLst/>
                        </a:rPr>
                        <a:t>i_alu_srcB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b="0" kern="100">
                          <a:effectLst/>
                        </a:rPr>
                        <a:t>1’b0</a:t>
                      </a:r>
                      <a:endParaRPr lang="en-GB" sz="2800" b="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4’b0001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GB" sz="1800" kern="100" err="1">
                          <a:effectLst/>
                        </a:rPr>
                        <a:t>o_alu_result</a:t>
                      </a:r>
                      <a:r>
                        <a:rPr lang="en-GB" sz="1800" kern="100">
                          <a:effectLst/>
                        </a:rPr>
                        <a:t> = </a:t>
                      </a:r>
                      <a:r>
                        <a:rPr lang="en-GB" sz="1800" kern="100" err="1">
                          <a:effectLst/>
                        </a:rPr>
                        <a:t>i_alu_srcA</a:t>
                      </a:r>
                      <a:r>
                        <a:rPr lang="en-GB" sz="1800" kern="100">
                          <a:effectLst/>
                        </a:rPr>
                        <a:t> - </a:t>
                      </a:r>
                      <a:r>
                        <a:rPr lang="en-GB" sz="1800" kern="100" err="1">
                          <a:effectLst/>
                        </a:rPr>
                        <a:t>i_alu_srcB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b="0" kern="100">
                          <a:effectLst/>
                        </a:rPr>
                        <a:t>1’b0</a:t>
                      </a:r>
                      <a:endParaRPr lang="en-GB" sz="2800" b="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4’b0110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GB" sz="1800" kern="100">
                          <a:effectLst/>
                        </a:rPr>
                        <a:t>o_alu_result = i_alu_srcA ^ i_alu_srcB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b="0" kern="100">
                          <a:effectLst/>
                        </a:rPr>
                        <a:t>1’b0</a:t>
                      </a:r>
                      <a:endParaRPr lang="en-GB" sz="2800" b="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4’b0011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GB" sz="1800" kern="100" err="1">
                          <a:effectLst/>
                        </a:rPr>
                        <a:t>o_alu_result</a:t>
                      </a:r>
                      <a:r>
                        <a:rPr lang="en-GB" sz="1800" kern="100">
                          <a:effectLst/>
                        </a:rPr>
                        <a:t> = </a:t>
                      </a:r>
                      <a:r>
                        <a:rPr lang="en-GB" sz="1800" kern="100" err="1">
                          <a:effectLst/>
                        </a:rPr>
                        <a:t>i_alu_srcA</a:t>
                      </a:r>
                      <a:r>
                        <a:rPr lang="en-GB" sz="1800" kern="100">
                          <a:effectLst/>
                        </a:rPr>
                        <a:t> | </a:t>
                      </a:r>
                      <a:r>
                        <a:rPr lang="en-GB" sz="1800" kern="100" err="1">
                          <a:effectLst/>
                        </a:rPr>
                        <a:t>i_alu_srcB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b="0" kern="100">
                          <a:effectLst/>
                        </a:rPr>
                        <a:t>1’b0</a:t>
                      </a:r>
                      <a:endParaRPr lang="en-GB" sz="2800" b="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4’b0010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GB" sz="1800" kern="100" err="1">
                          <a:effectLst/>
                        </a:rPr>
                        <a:t>o_alu_result</a:t>
                      </a:r>
                      <a:r>
                        <a:rPr lang="en-GB" sz="1800" kern="100">
                          <a:effectLst/>
                        </a:rPr>
                        <a:t> = </a:t>
                      </a:r>
                      <a:r>
                        <a:rPr lang="en-GB" sz="1800" kern="100" err="1">
                          <a:effectLst/>
                        </a:rPr>
                        <a:t>i_alu_srcA</a:t>
                      </a:r>
                      <a:r>
                        <a:rPr lang="en-GB" sz="1800" kern="100">
                          <a:effectLst/>
                        </a:rPr>
                        <a:t> &amp; </a:t>
                      </a:r>
                      <a:r>
                        <a:rPr lang="en-GB" sz="1800" kern="100" err="1">
                          <a:effectLst/>
                        </a:rPr>
                        <a:t>i_alu_srcB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b="0" kern="100">
                          <a:effectLst/>
                        </a:rPr>
                        <a:t>1’b0</a:t>
                      </a:r>
                      <a:endParaRPr lang="en-GB" sz="2800" b="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4’b0100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GB" sz="1800" kern="100">
                          <a:effectLst/>
                        </a:rPr>
                        <a:t>o_alu_result = i_alu_srcA &lt;&lt; i_alu_srcB[5:0]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b="0" kern="100">
                          <a:effectLst/>
                        </a:rPr>
                        <a:t>1’b0</a:t>
                      </a:r>
                      <a:endParaRPr lang="en-GB" sz="2800" b="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4’b0111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GB" sz="1800" kern="100" err="1">
                          <a:effectLst/>
                        </a:rPr>
                        <a:t>o_alu_result</a:t>
                      </a:r>
                      <a:r>
                        <a:rPr lang="en-GB" sz="1800" kern="100">
                          <a:effectLst/>
                        </a:rPr>
                        <a:t> = </a:t>
                      </a:r>
                      <a:r>
                        <a:rPr lang="en-GB" sz="1800" kern="100" err="1">
                          <a:effectLst/>
                        </a:rPr>
                        <a:t>i_alu_srcA</a:t>
                      </a:r>
                      <a:r>
                        <a:rPr lang="en-GB" sz="1800" kern="100">
                          <a:effectLst/>
                        </a:rPr>
                        <a:t> &gt;&gt; </a:t>
                      </a:r>
                      <a:r>
                        <a:rPr lang="en-GB" sz="1800" kern="100" err="1">
                          <a:effectLst/>
                        </a:rPr>
                        <a:t>i_alu_srcB</a:t>
                      </a:r>
                      <a:r>
                        <a:rPr lang="en-GB" sz="1800" kern="100">
                          <a:effectLst/>
                        </a:rPr>
                        <a:t>[5:0]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b="0" kern="100">
                          <a:effectLst/>
                        </a:rPr>
                        <a:t>1’b0</a:t>
                      </a:r>
                      <a:endParaRPr lang="en-GB" sz="2800" b="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4’b1111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GB" sz="1800" kern="100" err="1">
                          <a:effectLst/>
                        </a:rPr>
                        <a:t>o_alu_result</a:t>
                      </a:r>
                      <a:r>
                        <a:rPr lang="en-GB" sz="1800" kern="100">
                          <a:effectLst/>
                        </a:rPr>
                        <a:t> = </a:t>
                      </a:r>
                      <a:r>
                        <a:rPr lang="en-GB" sz="1800" kern="100" err="1">
                          <a:effectLst/>
                        </a:rPr>
                        <a:t>i_alu_srcA</a:t>
                      </a:r>
                      <a:r>
                        <a:rPr lang="en-GB" sz="1800" kern="100">
                          <a:effectLst/>
                        </a:rPr>
                        <a:t> &gt;&gt;&gt; </a:t>
                      </a:r>
                      <a:r>
                        <a:rPr lang="en-GB" sz="1800" kern="100" err="1">
                          <a:effectLst/>
                        </a:rPr>
                        <a:t>i_alu_srcB</a:t>
                      </a:r>
                      <a:r>
                        <a:rPr lang="en-GB" sz="1800" kern="100">
                          <a:effectLst/>
                        </a:rPr>
                        <a:t>[5:0]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b="0" kern="100">
                          <a:effectLst/>
                        </a:rPr>
                        <a:t>1’b0</a:t>
                      </a:r>
                      <a:endParaRPr lang="en-GB" sz="2800" b="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4’b0101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GB" sz="1800" kern="100" err="1">
                          <a:effectLst/>
                        </a:rPr>
                        <a:t>o_alu_result</a:t>
                      </a:r>
                      <a:r>
                        <a:rPr lang="en-GB" sz="1800" kern="100">
                          <a:effectLst/>
                        </a:rPr>
                        <a:t> = </a:t>
                      </a:r>
                      <a:r>
                        <a:rPr lang="en-GB" sz="1800" kern="100" err="1">
                          <a:effectLst/>
                        </a:rPr>
                        <a:t>i_alu_srcA</a:t>
                      </a:r>
                      <a:r>
                        <a:rPr lang="en-GB" sz="1800" kern="100">
                          <a:effectLst/>
                        </a:rPr>
                        <a:t> &lt; </a:t>
                      </a:r>
                      <a:r>
                        <a:rPr lang="en-GB" sz="1800" kern="100" err="1">
                          <a:effectLst/>
                        </a:rPr>
                        <a:t>i_alu_srcB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b="0" kern="100">
                          <a:effectLst/>
                        </a:rPr>
                        <a:t>1’b0</a:t>
                      </a:r>
                      <a:endParaRPr lang="en-GB" sz="2800" b="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4’b1000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GB" sz="1800" kern="100" err="1">
                          <a:effectLst/>
                        </a:rPr>
                        <a:t>o_alu_result</a:t>
                      </a:r>
                      <a:r>
                        <a:rPr lang="en-GB" sz="1800" kern="100">
                          <a:effectLst/>
                        </a:rPr>
                        <a:t> = </a:t>
                      </a:r>
                      <a:r>
                        <a:rPr lang="en-GB" sz="1800" kern="100" err="1">
                          <a:effectLst/>
                        </a:rPr>
                        <a:t>i_alu_srcA</a:t>
                      </a:r>
                      <a:r>
                        <a:rPr lang="en-GB" sz="1800" kern="100">
                          <a:effectLst/>
                        </a:rPr>
                        <a:t>(U) &lt; </a:t>
                      </a:r>
                      <a:r>
                        <a:rPr lang="en-GB" sz="1800" kern="100" err="1">
                          <a:effectLst/>
                        </a:rPr>
                        <a:t>i_alu_srcB</a:t>
                      </a:r>
                      <a:r>
                        <a:rPr lang="en-GB" sz="1800" kern="100">
                          <a:effectLst/>
                        </a:rPr>
                        <a:t>(U)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b="0" kern="100">
                          <a:effectLst/>
                        </a:rPr>
                        <a:t>1’b1</a:t>
                      </a:r>
                      <a:endParaRPr lang="en-GB" sz="2800" b="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4’b0000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GB" sz="1800" kern="100" err="1">
                          <a:effectLst/>
                        </a:rPr>
                        <a:t>o_alu_result</a:t>
                      </a:r>
                      <a:r>
                        <a:rPr lang="en-GB" sz="1800" kern="100">
                          <a:effectLst/>
                        </a:rPr>
                        <a:t> = </a:t>
                      </a:r>
                      <a:r>
                        <a:rPr lang="en-GB" sz="1800" kern="100" err="1">
                          <a:effectLst/>
                        </a:rPr>
                        <a:t>i_alu_srcA</a:t>
                      </a:r>
                      <a:r>
                        <a:rPr lang="en-GB" sz="1800" kern="100">
                          <a:effectLst/>
                        </a:rPr>
                        <a:t>[31:0] + </a:t>
                      </a:r>
                      <a:r>
                        <a:rPr lang="en-GB" sz="1800" kern="100" err="1">
                          <a:effectLst/>
                        </a:rPr>
                        <a:t>i_alu_srcB</a:t>
                      </a:r>
                      <a:r>
                        <a:rPr lang="en-GB" sz="1800" kern="100">
                          <a:effectLst/>
                        </a:rPr>
                        <a:t>[31:0] (sign </a:t>
                      </a:r>
                      <a:r>
                        <a:rPr lang="en-GB" sz="1800" kern="100" err="1">
                          <a:effectLst/>
                        </a:rPr>
                        <a:t>ext</a:t>
                      </a:r>
                      <a:r>
                        <a:rPr lang="en-GB" sz="1800" kern="100">
                          <a:effectLst/>
                        </a:rPr>
                        <a:t>)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b="0" kern="100">
                          <a:effectLst/>
                        </a:rPr>
                        <a:t>1’b1</a:t>
                      </a:r>
                      <a:endParaRPr lang="en-GB" sz="2800" b="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4’b0001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GB" sz="1800" kern="100" err="1">
                          <a:effectLst/>
                        </a:rPr>
                        <a:t>o_alu_result</a:t>
                      </a:r>
                      <a:r>
                        <a:rPr lang="en-GB" sz="1800" kern="100">
                          <a:effectLst/>
                        </a:rPr>
                        <a:t> = </a:t>
                      </a:r>
                      <a:r>
                        <a:rPr lang="en-GB" sz="1800" kern="100" err="1">
                          <a:effectLst/>
                        </a:rPr>
                        <a:t>i_alu_srcA</a:t>
                      </a:r>
                      <a:r>
                        <a:rPr lang="en-GB" sz="1800" kern="100">
                          <a:effectLst/>
                        </a:rPr>
                        <a:t>[31:0] - </a:t>
                      </a:r>
                      <a:r>
                        <a:rPr lang="en-GB" sz="1800" kern="100" err="1">
                          <a:effectLst/>
                        </a:rPr>
                        <a:t>i_alu_srcB</a:t>
                      </a:r>
                      <a:r>
                        <a:rPr lang="en-GB" sz="1800" kern="100">
                          <a:effectLst/>
                        </a:rPr>
                        <a:t>[31:0] (sign </a:t>
                      </a:r>
                      <a:r>
                        <a:rPr lang="en-GB" sz="1800" kern="100" err="1">
                          <a:effectLst/>
                        </a:rPr>
                        <a:t>ext</a:t>
                      </a:r>
                      <a:r>
                        <a:rPr lang="en-GB" sz="1800" kern="100">
                          <a:effectLst/>
                        </a:rPr>
                        <a:t>)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b="0" kern="100">
                          <a:effectLst/>
                        </a:rPr>
                        <a:t>1’b1</a:t>
                      </a:r>
                      <a:endParaRPr lang="en-GB" sz="2800" b="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4’b0100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GB" sz="1800" kern="100" err="1">
                          <a:effectLst/>
                        </a:rPr>
                        <a:t>o_alu_result</a:t>
                      </a:r>
                      <a:r>
                        <a:rPr lang="en-GB" sz="1800" kern="100">
                          <a:effectLst/>
                        </a:rPr>
                        <a:t> = </a:t>
                      </a:r>
                      <a:r>
                        <a:rPr lang="en-GB" sz="1800" kern="100" err="1">
                          <a:effectLst/>
                        </a:rPr>
                        <a:t>i_alu_srcA</a:t>
                      </a:r>
                      <a:r>
                        <a:rPr lang="en-GB" sz="1800" kern="100">
                          <a:effectLst/>
                        </a:rPr>
                        <a:t>[31:0] &lt;&lt; </a:t>
                      </a:r>
                      <a:r>
                        <a:rPr lang="en-GB" sz="1800" kern="100" err="1">
                          <a:effectLst/>
                        </a:rPr>
                        <a:t>i_alu_srcB</a:t>
                      </a:r>
                      <a:r>
                        <a:rPr lang="en-GB" sz="1800" kern="100">
                          <a:effectLst/>
                        </a:rPr>
                        <a:t>[4:0] (sign </a:t>
                      </a:r>
                      <a:r>
                        <a:rPr lang="en-GB" sz="1800" kern="100" err="1">
                          <a:effectLst/>
                        </a:rPr>
                        <a:t>ext</a:t>
                      </a:r>
                      <a:r>
                        <a:rPr lang="en-GB" sz="1800" kern="100">
                          <a:effectLst/>
                        </a:rPr>
                        <a:t>)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b="0" kern="100">
                          <a:effectLst/>
                        </a:rPr>
                        <a:t>1’b1</a:t>
                      </a:r>
                      <a:endParaRPr lang="en-GB" sz="2800" b="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4’b0111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GB" sz="1800" kern="100" err="1">
                          <a:effectLst/>
                        </a:rPr>
                        <a:t>o_alu_result</a:t>
                      </a:r>
                      <a:r>
                        <a:rPr lang="en-GB" sz="1800" kern="100">
                          <a:effectLst/>
                        </a:rPr>
                        <a:t> = </a:t>
                      </a:r>
                      <a:r>
                        <a:rPr lang="en-GB" sz="1800" kern="100" err="1">
                          <a:effectLst/>
                        </a:rPr>
                        <a:t>i_alu_srcA</a:t>
                      </a:r>
                      <a:r>
                        <a:rPr lang="en-GB" sz="1800" kern="100">
                          <a:effectLst/>
                        </a:rPr>
                        <a:t>[31:0] &gt;&gt; </a:t>
                      </a:r>
                      <a:r>
                        <a:rPr lang="en-GB" sz="1800" kern="100" err="1">
                          <a:effectLst/>
                        </a:rPr>
                        <a:t>i_alu_srcB</a:t>
                      </a:r>
                      <a:r>
                        <a:rPr lang="en-GB" sz="1800" kern="100">
                          <a:effectLst/>
                        </a:rPr>
                        <a:t>[4:0] (sign </a:t>
                      </a:r>
                      <a:r>
                        <a:rPr lang="en-GB" sz="1800" kern="100" err="1">
                          <a:effectLst/>
                        </a:rPr>
                        <a:t>ext</a:t>
                      </a:r>
                      <a:r>
                        <a:rPr lang="en-GB" sz="1800" kern="100">
                          <a:effectLst/>
                        </a:rPr>
                        <a:t>)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b="0" kern="100">
                          <a:effectLst/>
                        </a:rPr>
                        <a:t>1’b1</a:t>
                      </a:r>
                      <a:endParaRPr lang="en-GB" sz="2800" b="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4’b1111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GB" sz="1800" kern="100" err="1">
                          <a:effectLst/>
                        </a:rPr>
                        <a:t>o_alu_result</a:t>
                      </a:r>
                      <a:r>
                        <a:rPr lang="en-GB" sz="1800" kern="100">
                          <a:effectLst/>
                        </a:rPr>
                        <a:t> = </a:t>
                      </a:r>
                      <a:r>
                        <a:rPr lang="en-GB" sz="1800" kern="100" err="1">
                          <a:effectLst/>
                        </a:rPr>
                        <a:t>i_alu_srcA</a:t>
                      </a:r>
                      <a:r>
                        <a:rPr lang="en-GB" sz="1800" kern="100">
                          <a:effectLst/>
                        </a:rPr>
                        <a:t>[31:0] &gt;&gt;&gt; </a:t>
                      </a:r>
                      <a:r>
                        <a:rPr lang="en-GB" sz="1800" kern="100" err="1">
                          <a:effectLst/>
                        </a:rPr>
                        <a:t>i_alu_srcB</a:t>
                      </a:r>
                      <a:r>
                        <a:rPr lang="en-GB" sz="1800" kern="100">
                          <a:effectLst/>
                        </a:rPr>
                        <a:t>[4:0] (sign </a:t>
                      </a:r>
                      <a:r>
                        <a:rPr lang="en-GB" sz="1800" kern="100" err="1">
                          <a:effectLst/>
                        </a:rPr>
                        <a:t>ext</a:t>
                      </a:r>
                      <a:r>
                        <a:rPr lang="en-GB" sz="1800" kern="100">
                          <a:effectLst/>
                        </a:rPr>
                        <a:t>)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US" b="1">
                <a:solidFill>
                  <a:schemeClr val="bg1"/>
                </a:solidFill>
              </a:rPr>
              <a:t>Base-I | RV32I Design: Execute Stage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/>
          <p:nvPr/>
        </p:nvSpPr>
        <p:spPr>
          <a:xfrm>
            <a:off x="649143" y="1589515"/>
            <a:ext cx="10438900" cy="4460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B217"/>
              </a:buClr>
            </a:pPr>
            <a:r>
              <a:rPr lang="en-US" sz="3600"/>
              <a:t>Branch Unit </a:t>
            </a:r>
            <a:endParaRPr lang="en-US" sz="36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248" y="3189575"/>
            <a:ext cx="4520764" cy="1817347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35270" y="3189575"/>
          <a:ext cx="649804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770"/>
                <a:gridCol w="805218"/>
                <a:gridCol w="3330055"/>
              </a:tblGrid>
              <a:tr h="294439">
                <a:tc>
                  <a:txBody>
                    <a:bodyPr/>
                    <a:lstStyle/>
                    <a:p>
                      <a:r>
                        <a:rPr lang="en-US"/>
                        <a:t>I/O</a:t>
                      </a:r>
                      <a:endParaRPr lang="en-GB"/>
                    </a:p>
                  </a:txBody>
                  <a:tcPr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Width</a:t>
                      </a:r>
                      <a:endParaRPr lang="en-GB"/>
                    </a:p>
                  </a:txBody>
                  <a:tcPr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Description</a:t>
                      </a:r>
                      <a:endParaRPr lang="en-GB"/>
                    </a:p>
                  </a:txBody>
                  <a:tcPr>
                    <a:solidFill>
                      <a:srgbClr val="F7B217"/>
                    </a:solidFill>
                  </a:tcPr>
                </a:tc>
              </a:tr>
              <a:tr h="294439">
                <a:tc>
                  <a:txBody>
                    <a:bodyPr/>
                    <a:lstStyle/>
                    <a:p>
                      <a:r>
                        <a:rPr lang="en-US" err="1"/>
                        <a:t>i_branch_unit_srcA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/>
                        <a:t>32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Operand 1</a:t>
                      </a:r>
                      <a:endParaRPr lang="en-GB"/>
                    </a:p>
                  </a:txBody>
                  <a:tcPr/>
                </a:tc>
              </a:tr>
              <a:tr h="2944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err="1"/>
                        <a:t>i_branch_unit_srcB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/>
                        <a:t>32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Operand 2</a:t>
                      </a:r>
                      <a:endParaRPr lang="en-GB"/>
                    </a:p>
                  </a:txBody>
                  <a:tcPr/>
                </a:tc>
              </a:tr>
              <a:tr h="294439">
                <a:tc>
                  <a:txBody>
                    <a:bodyPr/>
                    <a:lstStyle/>
                    <a:p>
                      <a:r>
                        <a:rPr lang="en-US"/>
                        <a:t>i_branch_unit_funct3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Specifies branch </a:t>
                      </a:r>
                      <a:r>
                        <a:rPr lang="en-US" err="1"/>
                        <a:t>instr</a:t>
                      </a:r>
                      <a:endParaRPr lang="en-GB"/>
                    </a:p>
                  </a:txBody>
                  <a:tcPr/>
                </a:tc>
              </a:tr>
              <a:tr h="294439">
                <a:tc>
                  <a:txBody>
                    <a:bodyPr/>
                    <a:lstStyle/>
                    <a:p>
                      <a:r>
                        <a:rPr lang="en-US" err="1"/>
                        <a:t>o_branch_unit_istaken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Flag raised if the condition is true</a:t>
                      </a:r>
                      <a:endParaRPr lang="en-GB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tangles 3"/>
          <p:cNvSpPr/>
          <p:nvPr/>
        </p:nvSpPr>
        <p:spPr>
          <a:xfrm>
            <a:off x="8761730" y="3361055"/>
            <a:ext cx="332105" cy="250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Rectangles 4"/>
          <p:cNvSpPr/>
          <p:nvPr/>
        </p:nvSpPr>
        <p:spPr>
          <a:xfrm>
            <a:off x="8691245" y="3837940"/>
            <a:ext cx="332105" cy="250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10252075" y="3797300"/>
            <a:ext cx="332105" cy="250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US" b="1">
                <a:solidFill>
                  <a:schemeClr val="bg1"/>
                </a:solidFill>
              </a:rPr>
              <a:t>Base-I | RV32I Design: Execute Stage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/>
          <p:nvPr/>
        </p:nvSpPr>
        <p:spPr>
          <a:xfrm>
            <a:off x="649143" y="1589515"/>
            <a:ext cx="10438900" cy="4460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B217"/>
              </a:buClr>
            </a:pPr>
            <a:r>
              <a:rPr lang="en-US" sz="3600"/>
              <a:t>Branch Unit </a:t>
            </a:r>
            <a:endParaRPr lang="en-US" sz="360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457776" y="2855623"/>
          <a:ext cx="9276448" cy="2078482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2265342"/>
                <a:gridCol w="884863"/>
                <a:gridCol w="6126243"/>
              </a:tblGrid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i_branch_unit_funct3</a:t>
                      </a:r>
                      <a:endParaRPr lang="en-US"/>
                    </a:p>
                  </a:txBody>
                  <a:tcPr marL="68580" marR="68580" marT="0" marB="0"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Instr.</a:t>
                      </a:r>
                      <a:endParaRPr lang="en-US"/>
                    </a:p>
                  </a:txBody>
                  <a:tcPr marL="68580" marR="68580" marT="0" marB="0"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Operation</a:t>
                      </a:r>
                      <a:endParaRPr lang="en-US"/>
                    </a:p>
                  </a:txBody>
                  <a:tcPr marL="68580" marR="68580" marT="0" marB="0">
                    <a:solidFill>
                      <a:srgbClr val="F7B217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b="0" kern="100">
                          <a:effectLst/>
                        </a:rPr>
                        <a:t>3’b000</a:t>
                      </a:r>
                      <a:endParaRPr lang="en-US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BEQ</a:t>
                      </a:r>
                      <a:endParaRPr lang="en-US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GB" sz="1800" kern="100">
                          <a:effectLst/>
                        </a:rPr>
                        <a:t>istaken = i_branch_unit_srcA == i_branch_unit_srcB</a:t>
                      </a:r>
                      <a:endParaRPr lang="en-US"/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b="0" kern="100">
                          <a:effectLst/>
                        </a:rPr>
                        <a:t>3’b001</a:t>
                      </a:r>
                      <a:endParaRPr lang="en-US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BNE</a:t>
                      </a:r>
                      <a:endParaRPr lang="en-US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GB" sz="1800" kern="100">
                          <a:effectLst/>
                        </a:rPr>
                        <a:t>istaken = i_branch_unit_srcA != i_branch_unit_srcB</a:t>
                      </a:r>
                      <a:endParaRPr lang="en-US" err="1"/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b="0" kern="100">
                          <a:effectLst/>
                        </a:rPr>
                        <a:t>3’b100</a:t>
                      </a:r>
                      <a:endParaRPr lang="en-US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BLT</a:t>
                      </a:r>
                      <a:endParaRPr lang="en-US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GB" sz="1800" kern="100">
                          <a:effectLst/>
                        </a:rPr>
                        <a:t>istaken = i_branch_unit_srcA &lt; i_branch_unit_srcB</a:t>
                      </a:r>
                      <a:endParaRPr lang="en-US"/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b="0" kern="100">
                          <a:effectLst/>
                        </a:rPr>
                        <a:t>3’b101</a:t>
                      </a:r>
                      <a:endParaRPr lang="en-US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BGE</a:t>
                      </a:r>
                      <a:endParaRPr lang="en-US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GB" sz="1800" kern="100">
                          <a:effectLst/>
                        </a:rPr>
                        <a:t>istaken = i_branch_unit_srcA &gt;= i_branch_unit_srcB</a:t>
                      </a:r>
                      <a:endParaRPr lang="en-US"/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b="0" kern="100">
                          <a:effectLst/>
                        </a:rPr>
                        <a:t>3’b110</a:t>
                      </a:r>
                      <a:endParaRPr lang="en-US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BLTU</a:t>
                      </a:r>
                      <a:endParaRPr lang="en-US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GB" sz="1800" kern="100">
                          <a:effectLst/>
                        </a:rPr>
                        <a:t>istaken = i_branch_unit_srcA(U) &lt; i_branch_unit_srcB(U)</a:t>
                      </a:r>
                      <a:endParaRPr lang="en-US"/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b="0" kern="100">
                          <a:effectLst/>
                        </a:rPr>
                        <a:t>3’b111</a:t>
                      </a:r>
                      <a:endParaRPr lang="en-US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BGEU</a:t>
                      </a:r>
                      <a:endParaRPr lang="en-US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GB" sz="1800" kern="100">
                          <a:effectLst/>
                        </a:rPr>
                        <a:t>Istaken = i_branch_unit_srcA(U) &gt;= i_branch_unit_srcB(U)</a:t>
                      </a:r>
                      <a:endParaRPr lang="en-US"/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US" b="1">
                <a:solidFill>
                  <a:schemeClr val="bg1"/>
                </a:solidFill>
              </a:rPr>
              <a:t>Base-I | RV32I Design: Memory Stage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Graphic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01769" y="1418412"/>
            <a:ext cx="7988462" cy="497287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US" b="1">
                <a:solidFill>
                  <a:schemeClr val="bg1"/>
                </a:solidFill>
              </a:rPr>
              <a:t>Base-I | RV32I Design: Memory Stage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/>
          <p:nvPr/>
        </p:nvSpPr>
        <p:spPr>
          <a:xfrm>
            <a:off x="649143" y="1589515"/>
            <a:ext cx="10438900" cy="4460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B217"/>
              </a:buClr>
            </a:pPr>
            <a:r>
              <a:rPr lang="en-US" sz="3600"/>
              <a:t>Load Extend</a:t>
            </a:r>
            <a:endParaRPr lang="en-US" sz="3600"/>
          </a:p>
        </p:txBody>
      </p:sp>
      <p:grpSp>
        <p:nvGrpSpPr>
          <p:cNvPr id="4" name="Graphic 1"/>
          <p:cNvGrpSpPr/>
          <p:nvPr/>
        </p:nvGrpSpPr>
        <p:grpSpPr>
          <a:xfrm>
            <a:off x="8539271" y="3313036"/>
            <a:ext cx="3166109" cy="1219200"/>
            <a:chOff x="-34290" y="0"/>
            <a:chExt cx="3166120" cy="1219200"/>
          </a:xfrm>
        </p:grpSpPr>
        <p:sp>
          <p:nvSpPr>
            <p:cNvPr id="5" name="Freeform: Shape 4"/>
            <p:cNvSpPr/>
            <p:nvPr/>
          </p:nvSpPr>
          <p:spPr>
            <a:xfrm>
              <a:off x="2286000" y="609600"/>
              <a:ext cx="244125" cy="9525"/>
            </a:xfrm>
            <a:custGeom>
              <a:avLst/>
              <a:gdLst>
                <a:gd name="connsiteX0" fmla="*/ 0 w 244125"/>
                <a:gd name="connsiteY0" fmla="*/ 0 h 9525"/>
                <a:gd name="connsiteX1" fmla="*/ 244126 w 24412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125" h="9525">
                  <a:moveTo>
                    <a:pt x="0" y="0"/>
                  </a:moveTo>
                  <a:lnTo>
                    <a:pt x="244126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6" name="Freeform: Shape 5"/>
            <p:cNvSpPr/>
            <p:nvPr/>
          </p:nvSpPr>
          <p:spPr>
            <a:xfrm>
              <a:off x="2513457" y="576262"/>
              <a:ext cx="66675" cy="66675"/>
            </a:xfrm>
            <a:custGeom>
              <a:avLst/>
              <a:gdLst>
                <a:gd name="connsiteX0" fmla="*/ 66675 w 66675"/>
                <a:gd name="connsiteY0" fmla="*/ 33338 h 66675"/>
                <a:gd name="connsiteX1" fmla="*/ 0 w 66675"/>
                <a:gd name="connsiteY1" fmla="*/ 66675 h 66675"/>
                <a:gd name="connsiteX2" fmla="*/ 16669 w 66675"/>
                <a:gd name="connsiteY2" fmla="*/ 33338 h 66675"/>
                <a:gd name="connsiteX3" fmla="*/ 0 w 66675"/>
                <a:gd name="connsiteY3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66675">
                  <a:moveTo>
                    <a:pt x="66675" y="33338"/>
                  </a:moveTo>
                  <a:lnTo>
                    <a:pt x="0" y="66675"/>
                  </a:lnTo>
                  <a:lnTo>
                    <a:pt x="16669" y="33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1066800" y="0"/>
              <a:ext cx="1219200" cy="1219200"/>
            </a:xfrm>
            <a:custGeom>
              <a:avLst/>
              <a:gdLst>
                <a:gd name="connsiteX0" fmla="*/ 1036320 w 1219200"/>
                <a:gd name="connsiteY0" fmla="*/ 0 h 1219200"/>
                <a:gd name="connsiteX1" fmla="*/ 1219200 w 1219200"/>
                <a:gd name="connsiteY1" fmla="*/ 182880 h 1219200"/>
                <a:gd name="connsiteX2" fmla="*/ 1219200 w 1219200"/>
                <a:gd name="connsiteY2" fmla="*/ 1036320 h 1219200"/>
                <a:gd name="connsiteX3" fmla="*/ 1036320 w 1219200"/>
                <a:gd name="connsiteY3" fmla="*/ 1219200 h 1219200"/>
                <a:gd name="connsiteX4" fmla="*/ 182880 w 1219200"/>
                <a:gd name="connsiteY4" fmla="*/ 1219200 h 1219200"/>
                <a:gd name="connsiteX5" fmla="*/ 0 w 1219200"/>
                <a:gd name="connsiteY5" fmla="*/ 1036320 h 1219200"/>
                <a:gd name="connsiteX6" fmla="*/ 0 w 1219200"/>
                <a:gd name="connsiteY6" fmla="*/ 182880 h 1219200"/>
                <a:gd name="connsiteX7" fmla="*/ 182880 w 1219200"/>
                <a:gd name="connsiteY7" fmla="*/ 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" h="1219200">
                  <a:moveTo>
                    <a:pt x="1036320" y="0"/>
                  </a:moveTo>
                  <a:cubicBezTo>
                    <a:pt x="1137322" y="0"/>
                    <a:pt x="1219200" y="81878"/>
                    <a:pt x="1219200" y="182880"/>
                  </a:cubicBezTo>
                  <a:lnTo>
                    <a:pt x="1219200" y="1036320"/>
                  </a:lnTo>
                  <a:cubicBezTo>
                    <a:pt x="1219200" y="1137322"/>
                    <a:pt x="1137322" y="1219200"/>
                    <a:pt x="1036320" y="1219200"/>
                  </a:cubicBezTo>
                  <a:lnTo>
                    <a:pt x="182880" y="1219200"/>
                  </a:lnTo>
                  <a:cubicBezTo>
                    <a:pt x="81878" y="1219200"/>
                    <a:pt x="0" y="1137322"/>
                    <a:pt x="0" y="1036320"/>
                  </a:cubicBezTo>
                  <a:lnTo>
                    <a:pt x="0" y="182880"/>
                  </a:lnTo>
                  <a:cubicBezTo>
                    <a:pt x="0" y="81878"/>
                    <a:pt x="81878" y="0"/>
                    <a:pt x="182880" y="0"/>
                  </a:cubicBezTo>
                  <a:close/>
                </a:path>
              </a:pathLst>
            </a:custGeom>
            <a:solidFill>
              <a:srgbClr val="F8CECC"/>
            </a:solidFill>
            <a:ln w="9525" cap="flat">
              <a:solidFill>
                <a:srgbClr val="B8545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9" name="Text Box 6"/>
            <p:cNvSpPr txBox="1"/>
            <p:nvPr/>
          </p:nvSpPr>
          <p:spPr>
            <a:xfrm>
              <a:off x="1061065" y="482917"/>
              <a:ext cx="1199515" cy="345440"/>
            </a:xfrm>
            <a:prstGeom prst="rect">
              <a:avLst/>
            </a:prstGeom>
            <a:noFill/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spAutoFit/>
            </a:bodyPr>
            <a:lstStyle/>
            <a:p>
              <a:pPr marL="0" marR="0" fontAlgn="base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GB" sz="900" kern="100">
                  <a:solidFill>
                    <a:srgbClr val="000000"/>
                  </a:solidFill>
                  <a:effectLst/>
                  <a:latin typeface="Helvetica" panose="020B0604020202020204" pitchFamily="34" charset="0"/>
                  <a:ea typeface="Aptos" panose="020B0004020202020204" pitchFamily="34" charset="0"/>
                </a:rPr>
                <a:t>riscv_core_ldextend</a:t>
              </a:r>
              <a:endParaRPr lang="en-GB" sz="12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endParaRPr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762000" y="304800"/>
              <a:ext cx="244125" cy="9525"/>
            </a:xfrm>
            <a:custGeom>
              <a:avLst/>
              <a:gdLst>
                <a:gd name="connsiteX0" fmla="*/ 0 w 244125"/>
                <a:gd name="connsiteY0" fmla="*/ 0 h 9525"/>
                <a:gd name="connsiteX1" fmla="*/ 244126 w 24412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125" h="9525">
                  <a:moveTo>
                    <a:pt x="0" y="0"/>
                  </a:moveTo>
                  <a:lnTo>
                    <a:pt x="244126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989456" y="271462"/>
              <a:ext cx="66675" cy="66675"/>
            </a:xfrm>
            <a:custGeom>
              <a:avLst/>
              <a:gdLst>
                <a:gd name="connsiteX0" fmla="*/ 66675 w 66675"/>
                <a:gd name="connsiteY0" fmla="*/ 33338 h 66675"/>
                <a:gd name="connsiteX1" fmla="*/ 0 w 66675"/>
                <a:gd name="connsiteY1" fmla="*/ 66675 h 66675"/>
                <a:gd name="connsiteX2" fmla="*/ 16669 w 66675"/>
                <a:gd name="connsiteY2" fmla="*/ 33338 h 66675"/>
                <a:gd name="connsiteX3" fmla="*/ 0 w 66675"/>
                <a:gd name="connsiteY3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66675">
                  <a:moveTo>
                    <a:pt x="66675" y="33338"/>
                  </a:moveTo>
                  <a:lnTo>
                    <a:pt x="0" y="66675"/>
                  </a:lnTo>
                  <a:lnTo>
                    <a:pt x="16669" y="33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0" y="161925"/>
              <a:ext cx="762000" cy="285750"/>
            </a:xfrm>
            <a:custGeom>
              <a:avLst/>
              <a:gdLst>
                <a:gd name="connsiteX0" fmla="*/ 0 w 762000"/>
                <a:gd name="connsiteY0" fmla="*/ 0 h 285750"/>
                <a:gd name="connsiteX1" fmla="*/ 762000 w 762000"/>
                <a:gd name="connsiteY1" fmla="*/ 0 h 285750"/>
                <a:gd name="connsiteX2" fmla="*/ 762000 w 762000"/>
                <a:gd name="connsiteY2" fmla="*/ 285750 h 285750"/>
                <a:gd name="connsiteX3" fmla="*/ 0 w 76200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285750">
                  <a:moveTo>
                    <a:pt x="0" y="0"/>
                  </a:moveTo>
                  <a:lnTo>
                    <a:pt x="762000" y="0"/>
                  </a:lnTo>
                  <a:lnTo>
                    <a:pt x="762000" y="285750"/>
                  </a:lnTo>
                  <a:lnTo>
                    <a:pt x="0" y="2857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14" name="Text Box 10"/>
            <p:cNvSpPr txBox="1"/>
            <p:nvPr/>
          </p:nvSpPr>
          <p:spPr>
            <a:xfrm>
              <a:off x="-34290" y="178117"/>
              <a:ext cx="799465" cy="345440"/>
            </a:xfrm>
            <a:prstGeom prst="rect">
              <a:avLst/>
            </a:prstGeom>
            <a:noFill/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spAutoFit/>
            </a:bodyPr>
            <a:lstStyle/>
            <a:p>
              <a:pPr marL="0" marR="0" fontAlgn="base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GB" sz="900" kern="100">
                  <a:solidFill>
                    <a:srgbClr val="000000"/>
                  </a:solidFill>
                  <a:effectLst/>
                  <a:latin typeface="Helvetica" panose="020B0604020202020204" pitchFamily="34" charset="0"/>
                  <a:ea typeface="Aptos" panose="020B0004020202020204" pitchFamily="34" charset="0"/>
                </a:rPr>
                <a:t>i_su_extend</a:t>
              </a:r>
              <a:endParaRPr lang="en-GB" sz="12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endParaRPr>
            </a:p>
          </p:txBody>
        </p:sp>
        <p:sp>
          <p:nvSpPr>
            <p:cNvPr id="16" name="Freeform: Shape 15"/>
            <p:cNvSpPr/>
            <p:nvPr/>
          </p:nvSpPr>
          <p:spPr>
            <a:xfrm>
              <a:off x="762000" y="609600"/>
              <a:ext cx="244125" cy="9525"/>
            </a:xfrm>
            <a:custGeom>
              <a:avLst/>
              <a:gdLst>
                <a:gd name="connsiteX0" fmla="*/ 0 w 244125"/>
                <a:gd name="connsiteY0" fmla="*/ 0 h 9525"/>
                <a:gd name="connsiteX1" fmla="*/ 244126 w 24412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125" h="9525">
                  <a:moveTo>
                    <a:pt x="0" y="0"/>
                  </a:moveTo>
                  <a:lnTo>
                    <a:pt x="244126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989456" y="576262"/>
              <a:ext cx="66675" cy="66675"/>
            </a:xfrm>
            <a:custGeom>
              <a:avLst/>
              <a:gdLst>
                <a:gd name="connsiteX0" fmla="*/ 66675 w 66675"/>
                <a:gd name="connsiteY0" fmla="*/ 33338 h 66675"/>
                <a:gd name="connsiteX1" fmla="*/ 0 w 66675"/>
                <a:gd name="connsiteY1" fmla="*/ 66675 h 66675"/>
                <a:gd name="connsiteX2" fmla="*/ 16669 w 66675"/>
                <a:gd name="connsiteY2" fmla="*/ 33338 h 66675"/>
                <a:gd name="connsiteX3" fmla="*/ 0 w 66675"/>
                <a:gd name="connsiteY3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66675">
                  <a:moveTo>
                    <a:pt x="66675" y="33338"/>
                  </a:moveTo>
                  <a:lnTo>
                    <a:pt x="0" y="66675"/>
                  </a:lnTo>
                  <a:lnTo>
                    <a:pt x="16669" y="33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19" name="Freeform: Shape 18"/>
            <p:cNvSpPr/>
            <p:nvPr/>
          </p:nvSpPr>
          <p:spPr>
            <a:xfrm>
              <a:off x="76200" y="466725"/>
              <a:ext cx="685800" cy="285750"/>
            </a:xfrm>
            <a:custGeom>
              <a:avLst/>
              <a:gdLst>
                <a:gd name="connsiteX0" fmla="*/ 0 w 685800"/>
                <a:gd name="connsiteY0" fmla="*/ 0 h 285750"/>
                <a:gd name="connsiteX1" fmla="*/ 685800 w 685800"/>
                <a:gd name="connsiteY1" fmla="*/ 0 h 285750"/>
                <a:gd name="connsiteX2" fmla="*/ 685800 w 685800"/>
                <a:gd name="connsiteY2" fmla="*/ 285750 h 285750"/>
                <a:gd name="connsiteX3" fmla="*/ 0 w 68580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" h="285750">
                  <a:moveTo>
                    <a:pt x="0" y="0"/>
                  </a:moveTo>
                  <a:lnTo>
                    <a:pt x="685800" y="0"/>
                  </a:lnTo>
                  <a:lnTo>
                    <a:pt x="685800" y="285750"/>
                  </a:lnTo>
                  <a:lnTo>
                    <a:pt x="0" y="2857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20" name="Text Box 14"/>
            <p:cNvSpPr txBox="1"/>
            <p:nvPr/>
          </p:nvSpPr>
          <p:spPr>
            <a:xfrm>
              <a:off x="41901" y="482917"/>
              <a:ext cx="723265" cy="345440"/>
            </a:xfrm>
            <a:prstGeom prst="rect">
              <a:avLst/>
            </a:prstGeom>
            <a:noFill/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spAutoFit/>
            </a:bodyPr>
            <a:lstStyle/>
            <a:p>
              <a:pPr marL="0" marR="0" fontAlgn="base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GB" sz="900" kern="100">
                  <a:solidFill>
                    <a:srgbClr val="000000"/>
                  </a:solidFill>
                  <a:effectLst/>
                  <a:latin typeface="Helvetica" panose="020B0604020202020204" pitchFamily="34" charset="0"/>
                  <a:ea typeface="Aptos" panose="020B0004020202020204" pitchFamily="34" charset="0"/>
                </a:rPr>
                <a:t>i_r_w_size</a:t>
              </a:r>
              <a:endParaRPr lang="en-GB" sz="12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endParaRPr>
            </a:p>
          </p:txBody>
        </p:sp>
        <p:sp>
          <p:nvSpPr>
            <p:cNvPr id="21" name="Freeform: Shape 20"/>
            <p:cNvSpPr/>
            <p:nvPr/>
          </p:nvSpPr>
          <p:spPr>
            <a:xfrm>
              <a:off x="762000" y="914400"/>
              <a:ext cx="244125" cy="9525"/>
            </a:xfrm>
            <a:custGeom>
              <a:avLst/>
              <a:gdLst>
                <a:gd name="connsiteX0" fmla="*/ 0 w 244125"/>
                <a:gd name="connsiteY0" fmla="*/ 0 h 9525"/>
                <a:gd name="connsiteX1" fmla="*/ 244126 w 24412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125" h="9525">
                  <a:moveTo>
                    <a:pt x="0" y="0"/>
                  </a:moveTo>
                  <a:lnTo>
                    <a:pt x="244126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22" name="Freeform: Shape 21"/>
            <p:cNvSpPr/>
            <p:nvPr/>
          </p:nvSpPr>
          <p:spPr>
            <a:xfrm>
              <a:off x="989456" y="881062"/>
              <a:ext cx="66675" cy="66675"/>
            </a:xfrm>
            <a:custGeom>
              <a:avLst/>
              <a:gdLst>
                <a:gd name="connsiteX0" fmla="*/ 66675 w 66675"/>
                <a:gd name="connsiteY0" fmla="*/ 33338 h 66675"/>
                <a:gd name="connsiteX1" fmla="*/ 0 w 66675"/>
                <a:gd name="connsiteY1" fmla="*/ 66675 h 66675"/>
                <a:gd name="connsiteX2" fmla="*/ 16669 w 66675"/>
                <a:gd name="connsiteY2" fmla="*/ 33338 h 66675"/>
                <a:gd name="connsiteX3" fmla="*/ 0 w 66675"/>
                <a:gd name="connsiteY3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66675">
                  <a:moveTo>
                    <a:pt x="66675" y="33338"/>
                  </a:moveTo>
                  <a:lnTo>
                    <a:pt x="0" y="66675"/>
                  </a:lnTo>
                  <a:lnTo>
                    <a:pt x="16669" y="33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23" name="Freeform: Shape 22"/>
            <p:cNvSpPr/>
            <p:nvPr/>
          </p:nvSpPr>
          <p:spPr>
            <a:xfrm>
              <a:off x="228600" y="771525"/>
              <a:ext cx="533400" cy="285750"/>
            </a:xfrm>
            <a:custGeom>
              <a:avLst/>
              <a:gdLst>
                <a:gd name="connsiteX0" fmla="*/ 0 w 533400"/>
                <a:gd name="connsiteY0" fmla="*/ 0 h 285750"/>
                <a:gd name="connsiteX1" fmla="*/ 533400 w 533400"/>
                <a:gd name="connsiteY1" fmla="*/ 0 h 285750"/>
                <a:gd name="connsiteX2" fmla="*/ 533400 w 533400"/>
                <a:gd name="connsiteY2" fmla="*/ 285750 h 285750"/>
                <a:gd name="connsiteX3" fmla="*/ 0 w 53340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285750">
                  <a:moveTo>
                    <a:pt x="0" y="0"/>
                  </a:moveTo>
                  <a:lnTo>
                    <a:pt x="533400" y="0"/>
                  </a:lnTo>
                  <a:lnTo>
                    <a:pt x="533400" y="285750"/>
                  </a:lnTo>
                  <a:lnTo>
                    <a:pt x="0" y="2857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24" name="Text Box 18"/>
            <p:cNvSpPr txBox="1"/>
            <p:nvPr/>
          </p:nvSpPr>
          <p:spPr>
            <a:xfrm>
              <a:off x="218092" y="787717"/>
              <a:ext cx="532765" cy="345440"/>
            </a:xfrm>
            <a:prstGeom prst="rect">
              <a:avLst/>
            </a:prstGeom>
            <a:noFill/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spAutoFit/>
            </a:bodyPr>
            <a:lstStyle/>
            <a:p>
              <a:pPr marL="0" marR="0" fontAlgn="base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GB" sz="900" kern="100">
                  <a:solidFill>
                    <a:srgbClr val="000000"/>
                  </a:solidFill>
                  <a:effectLst/>
                  <a:latin typeface="Helvetica" panose="020B0604020202020204" pitchFamily="34" charset="0"/>
                  <a:ea typeface="Aptos" panose="020B0004020202020204" pitchFamily="34" charset="0"/>
                </a:rPr>
                <a:t>i_rdata</a:t>
              </a:r>
              <a:endParaRPr lang="en-GB" sz="12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endParaRPr>
            </a:p>
          </p:txBody>
        </p:sp>
        <p:sp>
          <p:nvSpPr>
            <p:cNvPr id="25" name="Freeform: Shape 24"/>
            <p:cNvSpPr/>
            <p:nvPr/>
          </p:nvSpPr>
          <p:spPr>
            <a:xfrm>
              <a:off x="2590800" y="466725"/>
              <a:ext cx="533400" cy="285750"/>
            </a:xfrm>
            <a:custGeom>
              <a:avLst/>
              <a:gdLst>
                <a:gd name="connsiteX0" fmla="*/ 0 w 533400"/>
                <a:gd name="connsiteY0" fmla="*/ 0 h 285750"/>
                <a:gd name="connsiteX1" fmla="*/ 533400 w 533400"/>
                <a:gd name="connsiteY1" fmla="*/ 0 h 285750"/>
                <a:gd name="connsiteX2" fmla="*/ 533400 w 533400"/>
                <a:gd name="connsiteY2" fmla="*/ 285750 h 285750"/>
                <a:gd name="connsiteX3" fmla="*/ 0 w 53340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285750">
                  <a:moveTo>
                    <a:pt x="0" y="0"/>
                  </a:moveTo>
                  <a:lnTo>
                    <a:pt x="533400" y="0"/>
                  </a:lnTo>
                  <a:lnTo>
                    <a:pt x="533400" y="285750"/>
                  </a:lnTo>
                  <a:lnTo>
                    <a:pt x="0" y="2857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26" name="Text Box 20"/>
            <p:cNvSpPr txBox="1"/>
            <p:nvPr/>
          </p:nvSpPr>
          <p:spPr>
            <a:xfrm>
              <a:off x="2560965" y="482917"/>
              <a:ext cx="570865" cy="345440"/>
            </a:xfrm>
            <a:prstGeom prst="rect">
              <a:avLst/>
            </a:prstGeom>
            <a:noFill/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spAutoFit/>
            </a:bodyPr>
            <a:lstStyle/>
            <a:p>
              <a:pPr marL="0" marR="0" fontAlgn="base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GB" sz="900" kern="100">
                  <a:solidFill>
                    <a:srgbClr val="000000"/>
                  </a:solidFill>
                  <a:effectLst/>
                  <a:latin typeface="Helvetica" panose="020B0604020202020204" pitchFamily="34" charset="0"/>
                  <a:ea typeface="Aptos" panose="020B0004020202020204" pitchFamily="34" charset="0"/>
                </a:rPr>
                <a:t>o_rdata</a:t>
              </a:r>
              <a:endParaRPr lang="en-GB" sz="12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endParaRPr>
            </a:p>
          </p:txBody>
        </p:sp>
        <p:sp>
          <p:nvSpPr>
            <p:cNvPr id="27" name="Freeform: Shape 26"/>
            <p:cNvSpPr/>
            <p:nvPr/>
          </p:nvSpPr>
          <p:spPr>
            <a:xfrm>
              <a:off x="838200" y="876300"/>
              <a:ext cx="76200" cy="76200"/>
            </a:xfrm>
            <a:custGeom>
              <a:avLst/>
              <a:gdLst>
                <a:gd name="connsiteX0" fmla="*/ 0 w 76200"/>
                <a:gd name="connsiteY0" fmla="*/ 76200 h 76200"/>
                <a:gd name="connsiteX1" fmla="*/ 76200 w 76200"/>
                <a:gd name="connsiteY1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00" h="76200">
                  <a:moveTo>
                    <a:pt x="0" y="76200"/>
                  </a:moveTo>
                  <a:lnTo>
                    <a:pt x="7620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  <p:sp>
          <p:nvSpPr>
            <p:cNvPr id="28" name="Freeform: Shape 27"/>
            <p:cNvSpPr/>
            <p:nvPr/>
          </p:nvSpPr>
          <p:spPr>
            <a:xfrm>
              <a:off x="2362200" y="571500"/>
              <a:ext cx="76200" cy="76200"/>
            </a:xfrm>
            <a:custGeom>
              <a:avLst/>
              <a:gdLst>
                <a:gd name="connsiteX0" fmla="*/ 0 w 76200"/>
                <a:gd name="connsiteY0" fmla="*/ 76200 h 76200"/>
                <a:gd name="connsiteX1" fmla="*/ 76200 w 76200"/>
                <a:gd name="connsiteY1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00" h="76200">
                  <a:moveTo>
                    <a:pt x="0" y="76200"/>
                  </a:moveTo>
                  <a:lnTo>
                    <a:pt x="7620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GB"/>
            </a:p>
          </p:txBody>
        </p:sp>
      </p:grpSp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717596" y="2599072"/>
          <a:ext cx="6804519" cy="2739202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350205"/>
                <a:gridCol w="1042737"/>
                <a:gridCol w="921003"/>
                <a:gridCol w="3490574"/>
              </a:tblGrid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Port Name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Direction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Width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Description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7B217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i_su_extend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Input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1</a:t>
                      </a:r>
                      <a:endParaRPr lang="en-US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Determines whether the instruction is signed or unsigned.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i_r_w_size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Input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2</a:t>
                      </a:r>
                      <a:endParaRPr lang="en-US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Determines the size of the load instruction e.g., LD, LW, LH, LB. 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i_rdata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Input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/>
                        <a:t>32</a:t>
                      </a:r>
                      <a:endParaRPr lang="en-US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Data loaded from memory without extend.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o_rdata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Output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/>
                        <a:t>32</a:t>
                      </a:r>
                      <a:endParaRPr lang="en-US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Data loaded from memory after sign/zero extend.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US" b="1">
                <a:solidFill>
                  <a:schemeClr val="bg1"/>
                </a:solidFill>
              </a:rPr>
              <a:t>Base-I | RV32I Design: Writeback Stage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Graphic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03475" y="1436154"/>
            <a:ext cx="7985809" cy="497296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US" b="1">
                <a:solidFill>
                  <a:schemeClr val="bg1"/>
                </a:solidFill>
              </a:rPr>
              <a:t>Base-I | RV32I Design: Writeback Stage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552461" y="3228830"/>
          <a:ext cx="6294271" cy="1181864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548563"/>
                <a:gridCol w="4745708"/>
              </a:tblGrid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resultsrc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Operation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7B217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2’b00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GB" sz="1800" kern="100">
                          <a:effectLst/>
                        </a:rPr>
                        <a:t>Writes back the data computed from EX stage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2’b01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GB" sz="1800" kern="100">
                          <a:effectLst/>
                        </a:rPr>
                        <a:t>Writes back the data loaded from data memory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kern="100">
                          <a:effectLst/>
                        </a:rPr>
                        <a:t>2’b10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GB" sz="1800" kern="100">
                          <a:effectLst/>
                        </a:rPr>
                        <a:t>Writes back PC+4 for JAL &amp; JALR instructions</a:t>
                      </a:r>
                      <a:endParaRPr lang="en-GB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Text Placeholder 2"/>
          <p:cNvSpPr txBox="1"/>
          <p:nvPr/>
        </p:nvSpPr>
        <p:spPr>
          <a:xfrm>
            <a:off x="649143" y="1589515"/>
            <a:ext cx="10438900" cy="4460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B217"/>
              </a:buClr>
            </a:pPr>
            <a:r>
              <a:rPr lang="en-US" sz="3600"/>
              <a:t>Writeback Mux</a:t>
            </a:r>
            <a:endParaRPr lang="en-US" sz="36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US" b="1">
                <a:solidFill>
                  <a:schemeClr val="bg1"/>
                </a:solidFill>
              </a:rPr>
              <a:t>Base-I | RV32I Design: Hazard Unit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Graphic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6449" y="1400646"/>
            <a:ext cx="8039101" cy="499064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US" b="1">
                <a:solidFill>
                  <a:schemeClr val="bg1"/>
                </a:solidFill>
              </a:rPr>
              <a:t>Base-I | RV32I Design: Hazard Unit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/>
          <p:nvPr/>
        </p:nvSpPr>
        <p:spPr>
          <a:xfrm>
            <a:off x="649143" y="1589515"/>
            <a:ext cx="10438900" cy="44604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B217"/>
              </a:buClr>
            </a:pPr>
            <a:r>
              <a:rPr lang="en-US" sz="3600"/>
              <a:t>HU Block Diagram</a:t>
            </a:r>
            <a:endParaRPr lang="en-US" sz="3600"/>
          </a:p>
          <a:p>
            <a:pPr>
              <a:buClr>
                <a:srgbClr val="F7B217"/>
              </a:buClr>
            </a:pPr>
            <a:endParaRPr lang="en-US" sz="3600">
              <a:cs typeface="Calibri" panose="020F0502020204030204"/>
            </a:endParaRPr>
          </a:p>
          <a:p>
            <a:pPr>
              <a:buClr>
                <a:srgbClr val="F7B217"/>
              </a:buClr>
            </a:pPr>
            <a:endParaRPr lang="en-US" sz="3600">
              <a:cs typeface="Calibri" panose="020F0502020204030204"/>
            </a:endParaRPr>
          </a:p>
        </p:txBody>
      </p:sp>
      <p:pic>
        <p:nvPicPr>
          <p:cNvPr id="14" name="Picture 13" descr="A blue rectangle with black border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251" y="2074789"/>
            <a:ext cx="7463337" cy="43137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US" b="1">
                <a:solidFill>
                  <a:schemeClr val="bg1"/>
                </a:solidFill>
              </a:rPr>
              <a:t>Base-I | RV32I Microarchitecture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19344" y="6533969"/>
            <a:ext cx="2587840" cy="299612"/>
          </a:xfrm>
        </p:spPr>
        <p:txBody>
          <a:bodyPr/>
          <a:lstStyle/>
          <a:p>
            <a:r>
              <a:rPr lang="en-US"/>
              <a:t>1/7/2024</a:t>
            </a:r>
            <a:endParaRPr lang="en-US"/>
          </a:p>
        </p:txBody>
      </p:sp>
      <p:sp>
        <p:nvSpPr>
          <p:cNvPr id="3" name="Text Placeholder 2"/>
          <p:cNvSpPr txBox="1"/>
          <p:nvPr/>
        </p:nvSpPr>
        <p:spPr>
          <a:xfrm>
            <a:off x="245988" y="3256168"/>
            <a:ext cx="4463144" cy="13355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F7B217"/>
              </a:buClr>
              <a:buNone/>
            </a:pPr>
            <a:r>
              <a:rPr lang="en-GB" sz="3600"/>
              <a:t>Subset of Base-I </a:t>
            </a:r>
            <a:br>
              <a:rPr lang="en-GB" sz="3600"/>
            </a:br>
            <a:r>
              <a:rPr lang="en-GB" sz="3600"/>
              <a:t>from </a:t>
            </a:r>
            <a:br>
              <a:rPr lang="en-GB" sz="3600"/>
            </a:br>
            <a:r>
              <a:rPr lang="en-GB" sz="3600"/>
              <a:t>Harris &amp; Harris Book</a:t>
            </a:r>
            <a:r>
              <a:rPr lang="en-US" sz="3600"/>
              <a:t> </a:t>
            </a:r>
            <a:endParaRPr lang="en-US" sz="360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429495" y="1473396"/>
          <a:ext cx="7516517" cy="48521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Visio" r:id="rId2" imgW="6049010" imgH="3905885" progId="Visio.Drawing.11">
                  <p:embed/>
                </p:oleObj>
              </mc:Choice>
              <mc:Fallback>
                <p:oleObj name="Visio" r:id="rId2" imgW="6049010" imgH="3905885" progId="Visio.Drawing.11">
                  <p:embed/>
                  <p:pic>
                    <p:nvPicPr>
                      <p:cNvPr id="0" name="Object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429495" y="1473396"/>
                        <a:ext cx="7516517" cy="48521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US" b="1">
                <a:solidFill>
                  <a:schemeClr val="bg1"/>
                </a:solidFill>
              </a:rPr>
              <a:t>Base-I | RV32I Design: Hazard Unit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242252" y="1717040"/>
          <a:ext cx="5225140" cy="43891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075213"/>
                <a:gridCol w="830035"/>
                <a:gridCol w="1319892"/>
              </a:tblGrid>
              <a:tr h="344768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Calibri" panose="020F0502020204030204"/>
                        </a:rPr>
                        <a:t>I/O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0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Calibri" panose="020F0502020204030204"/>
                        </a:rPr>
                        <a:t>Width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0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1" i="0" u="none" strike="noStrike" noProof="0">
                          <a:solidFill>
                            <a:srgbClr val="FFFFFF"/>
                          </a:solidFill>
                          <a:effectLst/>
                          <a:latin typeface="Calibri" panose="020F0502020204030204"/>
                        </a:rPr>
                        <a:t>Description</a:t>
                      </a:r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9524">
                      <a:solidFill>
                        <a:srgbClr val="FFFFFF"/>
                      </a:solidFill>
                    </a:lnT>
                    <a:lnB w="24003">
                      <a:solidFill>
                        <a:srgbClr val="FFFFFF"/>
                      </a:solidFill>
                    </a:lnB>
                    <a:solidFill>
                      <a:srgbClr val="F7B217"/>
                    </a:solidFill>
                  </a:tcPr>
                </a:tc>
              </a:tr>
              <a:tr h="344768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i_hazard_unit_rs1_id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0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5</a:t>
                      </a:r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0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rowSpan="11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600" b="0" i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  <a:p>
                      <a:pPr lvl="0" algn="ctr">
                        <a:buNone/>
                      </a:pPr>
                      <a:endParaRPr lang="en-US" sz="1600" b="0" i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  <a:p>
                      <a:pPr lvl="0" algn="ctr">
                        <a:buNone/>
                      </a:pPr>
                      <a:endParaRPr lang="en-US" sz="1600" b="0" i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  <a:p>
                      <a:pPr lvl="0" algn="ctr">
                        <a:buNone/>
                      </a:pPr>
                      <a:endParaRPr lang="en-US" sz="1600" b="0" i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  <a:p>
                      <a:pPr lvl="0" algn="ctr">
                        <a:buNone/>
                      </a:pPr>
                      <a:endParaRPr lang="en-US" sz="1600" b="0" i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  <a:p>
                      <a:pPr lvl="0" algn="ctr">
                        <a:buNone/>
                      </a:pPr>
                      <a:endParaRPr lang="en-US" sz="1600" b="0" i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RV32I Hazard Detection Control Signals</a:t>
                      </a:r>
                      <a:endParaRPr lang="en-US" sz="1600" b="0" i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24003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D0D3E3"/>
                    </a:solidFill>
                  </a:tcPr>
                </a:tc>
              </a:tr>
              <a:tr h="344768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i_hazard_unit_rs2_id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A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5</a:t>
                      </a:r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AF1"/>
                    </a:solidFill>
                  </a:tcPr>
                </a:tc>
                <a:tc vMerge="1">
                  <a:tcPr>
                    <a:lnL w="9524">
                      <a:solidFill>
                        <a:srgbClr val="FFFFFF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E9EAF1"/>
                    </a:solidFill>
                  </a:tcPr>
                </a:tc>
              </a:tr>
              <a:tr h="344768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i_hazard_unit_rs1_ex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5</a:t>
                      </a:r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vMerge="1">
                  <a:tcPr>
                    <a:lnL w="9524">
                      <a:solidFill>
                        <a:srgbClr val="FFFFFF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D0D3E3"/>
                    </a:solidFill>
                  </a:tcPr>
                </a:tc>
              </a:tr>
              <a:tr h="344768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i_hazard_unit_rs2_ex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A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5</a:t>
                      </a:r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AF1"/>
                    </a:solidFill>
                  </a:tcPr>
                </a:tc>
                <a:tc vMerge="1">
                  <a:tcPr>
                    <a:lnL w="9524">
                      <a:solidFill>
                        <a:srgbClr val="FFFFFF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E9EAF1"/>
                    </a:solidFill>
                  </a:tcPr>
                </a:tc>
              </a:tr>
              <a:tr h="344768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i_hazard_unit_rd_ex</a:t>
                      </a:r>
                      <a:endParaRPr lang="en-US" b="0" i="0" err="1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5</a:t>
                      </a:r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vMerge="1">
                  <a:tcPr>
                    <a:lnL w="9524">
                      <a:solidFill>
                        <a:srgbClr val="FFFFFF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D0D3E3"/>
                    </a:solidFill>
                  </a:tcPr>
                </a:tc>
              </a:tr>
              <a:tr h="34476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effectLst/>
                        </a:rPr>
                        <a:t>i_hazard_unit_rd_mem</a:t>
                      </a:r>
                      <a:endParaRPr lang="en-US" err="1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A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5</a:t>
                      </a:r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AF1"/>
                    </a:solidFill>
                  </a:tcPr>
                </a:tc>
                <a:tc vMerge="1">
                  <a:tcPr>
                    <a:lnL w="9524">
                      <a:solidFill>
                        <a:srgbClr val="FFFFFF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E9EAF1"/>
                    </a:solidFill>
                  </a:tcPr>
                </a:tc>
              </a:tr>
              <a:tr h="34476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effectLst/>
                        </a:rPr>
                        <a:t>i_hazard_unit_rd_wb</a:t>
                      </a:r>
                      <a:endParaRPr lang="en-US" err="1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5</a:t>
                      </a:r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vMerge="1">
                  <a:tcPr>
                    <a:lnL w="9524">
                      <a:solidFill>
                        <a:srgbClr val="FFFFFF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D0D3E3"/>
                    </a:solidFill>
                  </a:tcPr>
                </a:tc>
              </a:tr>
              <a:tr h="34476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effectLst/>
                        </a:rPr>
                        <a:t>i_hazard_unit_regwrite_mem</a:t>
                      </a:r>
                      <a:endParaRPr lang="en-US" err="1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A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1</a:t>
                      </a:r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AF1"/>
                    </a:solidFill>
                  </a:tcPr>
                </a:tc>
                <a:tc vMerge="1">
                  <a:tcPr>
                    <a:lnL w="9524">
                      <a:solidFill>
                        <a:srgbClr val="FFFFFF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E9EAF1"/>
                    </a:solidFill>
                  </a:tcPr>
                </a:tc>
              </a:tr>
              <a:tr h="34476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effectLst/>
                        </a:rPr>
                        <a:t>i_hazard_unit_regwrite_wb</a:t>
                      </a:r>
                      <a:endParaRPr lang="en-US" err="1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1</a:t>
                      </a:r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vMerge="1">
                  <a:tcPr>
                    <a:lnL w="9524">
                      <a:solidFill>
                        <a:srgbClr val="FFFFFF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D0D3E3"/>
                    </a:solidFill>
                  </a:tcPr>
                </a:tc>
              </a:tr>
              <a:tr h="34476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effectLst/>
                        </a:rPr>
                        <a:t>i_hazard_unit_resultsrc_ex</a:t>
                      </a:r>
                      <a:endParaRPr lang="en-US" err="1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A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2</a:t>
                      </a:r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AF1"/>
                    </a:solidFill>
                  </a:tcPr>
                </a:tc>
                <a:tc vMerge="1">
                  <a:tcPr>
                    <a:lnL w="9524">
                      <a:solidFill>
                        <a:srgbClr val="FFFFFF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E9EAF1"/>
                    </a:solidFill>
                  </a:tcPr>
                </a:tc>
              </a:tr>
              <a:tr h="34476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i_hazard_unit_pcsrc_ex</a:t>
                      </a:r>
                      <a:endParaRPr lang="en-US" err="1"/>
                    </a:p>
                  </a:txBody>
                  <a:tcPr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AF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1</a:t>
                      </a:r>
                      <a:endParaRPr lang="en-US" sz="1800" b="0" i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>
                    <a:lnL w="95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AF1"/>
                    </a:solidFill>
                  </a:tcPr>
                </a:tc>
                <a:tc vMerge="1">
                  <a:tcPr>
                    <a:lnL w="9524">
                      <a:solidFill>
                        <a:srgbClr val="FFFFFF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E9EAF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348411" y="1717039"/>
          <a:ext cx="5591168" cy="3383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007178"/>
                <a:gridCol w="843642"/>
                <a:gridCol w="1740348"/>
              </a:tblGrid>
              <a:tr h="30343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Calibri" panose="020F0502020204030204"/>
                        </a:rPr>
                        <a:t>I/O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0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Calibri" panose="020F0502020204030204"/>
                        </a:rPr>
                        <a:t>Width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0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Calibri" panose="020F0502020204030204"/>
                        </a:rPr>
                        <a:t>Description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0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</a:tr>
              <a:tr h="303433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effectLst/>
                        </a:rPr>
                        <a:t>i_hazard_unit_mdone</a:t>
                      </a:r>
                      <a:endParaRPr lang="en-US" err="1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0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1</a:t>
                      </a:r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0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auto"/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RV32M Hazard Detection Signals</a:t>
                      </a:r>
                      <a:endParaRPr lang="en-US" sz="1600" b="0" i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0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</a:tr>
              <a:tr h="303433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effectLst/>
                        </a:rPr>
                        <a:t>i_hazard_unit_mbusy</a:t>
                      </a:r>
                      <a:endParaRPr lang="en-US" err="1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A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1</a:t>
                      </a:r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AF1"/>
                    </a:solidFill>
                  </a:tcPr>
                </a:tc>
                <a:tc vMerge="1"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AF1"/>
                    </a:solidFill>
                  </a:tcPr>
                </a:tc>
              </a:tr>
              <a:tr h="303433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effectLst/>
                        </a:rPr>
                        <a:t>i_hazard_unit_dcache_stall</a:t>
                      </a:r>
                      <a:endParaRPr lang="en-US" err="1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1</a:t>
                      </a:r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I&amp;D Caches </a:t>
                      </a:r>
                      <a:r>
                        <a:rPr lang="en-US" sz="1600" b="0" i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Hazrad</a:t>
                      </a: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Detection Signals</a:t>
                      </a:r>
                      <a:endParaRPr lang="en-US" sz="1600" b="0" i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</a:tr>
              <a:tr h="303433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effectLst/>
                        </a:rPr>
                        <a:t>i_hazard_unit_icache_stall</a:t>
                      </a:r>
                      <a:endParaRPr lang="en-US" err="1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A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1</a:t>
                      </a:r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AF1"/>
                    </a:solidFill>
                  </a:tcPr>
                </a:tc>
                <a:tc vMerge="1"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AF1"/>
                    </a:solidFill>
                  </a:tcPr>
                </a:tc>
              </a:tr>
              <a:tr h="303433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effectLst/>
                        </a:rPr>
                        <a:t>i_hazard_unit_csr_flush_id</a:t>
                      </a:r>
                      <a:endParaRPr lang="en-US" err="1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1</a:t>
                      </a:r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rowSpan="4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800" b="0" i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CSR Hazard Detection Signals</a:t>
                      </a:r>
                      <a:endParaRPr lang="en-US" sz="1800" b="0" i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</a:tr>
              <a:tr h="303433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i_hazard_unit_csr_flush_ex</a:t>
                      </a:r>
                      <a:endParaRPr lang="en-US" err="1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A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1</a:t>
                      </a:r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AF1"/>
                    </a:solidFill>
                  </a:tcPr>
                </a:tc>
                <a:tc vMerge="1"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AF1"/>
                    </a:solidFill>
                  </a:tcPr>
                </a:tc>
              </a:tr>
              <a:tr h="303433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i_hazard_unit_csr_flush_mem</a:t>
                      </a:r>
                      <a:endParaRPr lang="en-US" err="1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1</a:t>
                      </a:r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vMerge="1"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</a:tr>
              <a:tr h="303433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i_hazard_unit_csr_flush_wb</a:t>
                      </a:r>
                      <a:endParaRPr lang="en-US" err="1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A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1</a:t>
                      </a:r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AF1"/>
                    </a:solidFill>
                  </a:tcPr>
                </a:tc>
                <a:tc vMerge="1"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AF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US" b="1">
                <a:solidFill>
                  <a:schemeClr val="bg1"/>
                </a:solidFill>
              </a:rPr>
              <a:t>Base-I | RV32I Design: Hazard Unit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2741612" y="1717040"/>
          <a:ext cx="5919105" cy="43891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116034"/>
                <a:gridCol w="775607"/>
                <a:gridCol w="2027464"/>
              </a:tblGrid>
              <a:tr h="344768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Calibri" panose="020F0502020204030204"/>
                        </a:rPr>
                        <a:t>I/O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0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Calibri" panose="020F0502020204030204"/>
                        </a:rPr>
                        <a:t>Width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0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1" i="0" u="none" strike="noStrike" noProof="0">
                          <a:solidFill>
                            <a:srgbClr val="FFFFFF"/>
                          </a:solidFill>
                          <a:effectLst/>
                          <a:latin typeface="Calibri" panose="020F0502020204030204"/>
                        </a:rPr>
                        <a:t>Description</a:t>
                      </a:r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9524">
                      <a:solidFill>
                        <a:srgbClr val="FFFFFF"/>
                      </a:solidFill>
                    </a:lnT>
                    <a:lnB w="24003">
                      <a:solidFill>
                        <a:srgbClr val="FFFFFF"/>
                      </a:solidFill>
                    </a:lnB>
                    <a:solidFill>
                      <a:srgbClr val="F7B217"/>
                    </a:solidFill>
                  </a:tcPr>
                </a:tc>
              </a:tr>
              <a:tr h="34476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effectLst/>
                        </a:rPr>
                        <a:t>o_hazard_unit_forwarda_ex</a:t>
                      </a:r>
                      <a:endParaRPr lang="en-US" err="1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0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2</a:t>
                      </a:r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0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Forwarding Control Signals</a:t>
                      </a:r>
                      <a:endParaRPr lang="en-US" sz="1800" b="0" i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24003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D0D3E3"/>
                    </a:solidFill>
                  </a:tcPr>
                </a:tc>
              </a:tr>
              <a:tr h="34476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effectLst/>
                        </a:rPr>
                        <a:t>o_hazard_unit_forwardb_ex</a:t>
                      </a:r>
                      <a:endParaRPr lang="en-US" err="1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AF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2</a:t>
                      </a:r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AF1"/>
                    </a:solidFill>
                  </a:tcPr>
                </a:tc>
                <a:tc vMerge="1">
                  <a:tcPr>
                    <a:lnL w="9524">
                      <a:solidFill>
                        <a:srgbClr val="FFFFFF"/>
                      </a:solidFill>
                    </a:lnL>
                    <a:lnR w="0">
                      <a:noFill/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E9EAF1"/>
                    </a:solidFill>
                  </a:tcPr>
                </a:tc>
              </a:tr>
              <a:tr h="34476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effectLst/>
                        </a:rPr>
                        <a:t>o_hazard_unit_stall_if</a:t>
                      </a:r>
                      <a:endParaRPr lang="en-US" err="1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1</a:t>
                      </a:r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rowSpan="5"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800" b="0" i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  <a:p>
                      <a:pPr lvl="0" algn="l">
                        <a:buNone/>
                      </a:pPr>
                      <a:endParaRPr lang="en-US" sz="1800" b="0" i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Stall Control Signals</a:t>
                      </a:r>
                      <a:endParaRPr lang="en-US" sz="2000" b="0" i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D0D3E3"/>
                    </a:solidFill>
                  </a:tcPr>
                </a:tc>
              </a:tr>
              <a:tr h="34476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effectLst/>
                        </a:rPr>
                        <a:t>o_hazard_unit_stall_id</a:t>
                      </a:r>
                      <a:endParaRPr lang="en-US" err="1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A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1</a:t>
                      </a:r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AF1"/>
                    </a:solidFill>
                  </a:tcPr>
                </a:tc>
                <a:tc vMerge="1">
                  <a:tcPr>
                    <a:lnL w="9524">
                      <a:solidFill>
                        <a:srgbClr val="FFFFFF"/>
                      </a:solidFill>
                    </a:lnL>
                    <a:lnR w="0">
                      <a:noFill/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E9EAF1"/>
                    </a:solidFill>
                  </a:tcPr>
                </a:tc>
              </a:tr>
              <a:tr h="34476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effectLst/>
                        </a:rPr>
                        <a:t>o_hazard_unit_stall_ex</a:t>
                      </a:r>
                      <a:endParaRPr lang="en-US" noProof="0" err="1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1</a:t>
                      </a:r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vMerge="1">
                  <a:tcPr>
                    <a:lnL w="9524">
                      <a:solidFill>
                        <a:srgbClr val="FFFFFF"/>
                      </a:solidFill>
                    </a:lnL>
                    <a:lnR w="0">
                      <a:noFill/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D0D3E3"/>
                    </a:solidFill>
                  </a:tcPr>
                </a:tc>
              </a:tr>
              <a:tr h="34476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o_hazard_unit_stall_mem</a:t>
                      </a:r>
                      <a:endParaRPr lang="en-US" err="1">
                        <a:latin typeface="Calibri" panose="020F0502020204030204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A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1</a:t>
                      </a:r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AF1"/>
                    </a:solidFill>
                  </a:tcPr>
                </a:tc>
                <a:tc vMerge="1">
                  <a:tcPr>
                    <a:lnL w="9524">
                      <a:solidFill>
                        <a:srgbClr val="FFFFFF"/>
                      </a:solidFill>
                    </a:lnL>
                    <a:lnR w="0">
                      <a:noFill/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E9EAF1"/>
                    </a:solidFill>
                  </a:tcPr>
                </a:tc>
              </a:tr>
              <a:tr h="34476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o_hazard_unit_stall_wb</a:t>
                      </a:r>
                      <a:endParaRPr lang="en-US">
                        <a:latin typeface="Calibri" panose="020F0502020204030204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1</a:t>
                      </a:r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vMerge="1">
                  <a:tcPr>
                    <a:lnL w="9524">
                      <a:solidFill>
                        <a:srgbClr val="FFFFFF"/>
                      </a:solidFill>
                    </a:lnL>
                    <a:lnR w="0">
                      <a:noFill/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D0D3E3"/>
                    </a:solidFill>
                  </a:tcPr>
                </a:tc>
              </a:tr>
              <a:tr h="34476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o_hazard_unit_flush_id</a:t>
                      </a:r>
                      <a:endParaRPr lang="en-US" err="1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A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1</a:t>
                      </a:r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AF1"/>
                    </a:solidFill>
                  </a:tcPr>
                </a:tc>
                <a:tc rowSpan="4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800" b="0" i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Flush Control Signals</a:t>
                      </a:r>
                      <a:endParaRPr lang="en-US" sz="2000" b="0" i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E9EAF1"/>
                    </a:solidFill>
                  </a:tcPr>
                </a:tc>
              </a:tr>
              <a:tr h="34476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o_hazard_unit_flush_ex</a:t>
                      </a:r>
                      <a:endParaRPr lang="en-US" err="1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1</a:t>
                      </a:r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vMerge="1">
                  <a:tcPr>
                    <a:lnL w="9524">
                      <a:solidFill>
                        <a:srgbClr val="FFFFFF"/>
                      </a:solidFill>
                    </a:lnL>
                    <a:lnR w="0">
                      <a:noFill/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D0D3E3"/>
                    </a:solidFill>
                  </a:tcPr>
                </a:tc>
              </a:tr>
              <a:tr h="34476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o_hazard_unit_flush_mem</a:t>
                      </a:r>
                      <a:endParaRPr lang="en-US" err="1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A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1</a:t>
                      </a:r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AF1"/>
                    </a:solidFill>
                  </a:tcPr>
                </a:tc>
                <a:tc vMerge="1">
                  <a:tcPr>
                    <a:lnL w="9524">
                      <a:solidFill>
                        <a:srgbClr val="FFFFFF"/>
                      </a:solidFill>
                    </a:lnL>
                    <a:lnR w="0">
                      <a:noFill/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E9EAF1"/>
                    </a:solidFill>
                  </a:tcPr>
                </a:tc>
              </a:tr>
              <a:tr h="34476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effectLst/>
                        </a:rPr>
                        <a:t>o_hazard_unit_flush_wb</a:t>
                      </a:r>
                      <a:endParaRPr lang="en-US" err="1"/>
                    </a:p>
                  </a:txBody>
                  <a:tcPr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AF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1</a:t>
                      </a:r>
                      <a:endParaRPr lang="en-US" sz="1800" b="0" i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>
                    <a:lnL w="95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AF1"/>
                    </a:solidFill>
                  </a:tcPr>
                </a:tc>
                <a:tc vMerge="1">
                  <a:tcPr>
                    <a:lnL w="9524">
                      <a:solidFill>
                        <a:srgbClr val="FFFFFF"/>
                      </a:solidFill>
                    </a:lnL>
                    <a:lnR w="0">
                      <a:noFill/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E9EAF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US" b="1">
                <a:solidFill>
                  <a:schemeClr val="bg1"/>
                </a:solidFill>
              </a:rPr>
              <a:t>Base-I | RV32I Design: Hazard Unit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/>
          <p:nvPr/>
        </p:nvSpPr>
        <p:spPr>
          <a:xfrm>
            <a:off x="649143" y="1589515"/>
            <a:ext cx="10438900" cy="44604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B217"/>
              </a:buClr>
            </a:pPr>
            <a:r>
              <a:rPr lang="en-US" sz="3600">
                <a:ea typeface="+mn-lt"/>
                <a:cs typeface="+mn-lt"/>
              </a:rPr>
              <a:t>For RV32I Base:</a:t>
            </a:r>
            <a:endParaRPr lang="en-US" sz="3600">
              <a:cs typeface="Calibri" panose="020F0502020204030204"/>
            </a:endParaRPr>
          </a:p>
          <a:p>
            <a:pPr lvl="1">
              <a:buClr>
                <a:srgbClr val="F7B217"/>
              </a:buClr>
              <a:buFont typeface="Courier New" panose="02070309020205020404" pitchFamily="49" charset="0"/>
              <a:buChar char="o"/>
            </a:pPr>
            <a:r>
              <a:rPr lang="en-US" sz="3200">
                <a:ea typeface="+mn-lt"/>
                <a:cs typeface="+mn-lt"/>
              </a:rPr>
              <a:t>RAW data hazards occur when an instruction depends on a result that has not yet been written.</a:t>
            </a:r>
            <a:endParaRPr lang="en-US" sz="3200">
              <a:ea typeface="+mn-lt"/>
              <a:cs typeface="+mn-lt"/>
            </a:endParaRPr>
          </a:p>
          <a:p>
            <a:pPr lvl="1">
              <a:buClr>
                <a:srgbClr val="F7B217"/>
              </a:buClr>
              <a:buFont typeface="Courier New" panose="02070309020205020404" pitchFamily="49" charset="0"/>
              <a:buChar char="o"/>
            </a:pPr>
            <a:r>
              <a:rPr lang="en-US" sz="3200">
                <a:ea typeface="+mn-lt"/>
                <a:cs typeface="+mn-lt"/>
              </a:rPr>
              <a:t>RAW can be resolved by forwarding if the result is computed soon enough.</a:t>
            </a:r>
            <a:endParaRPr lang="en-US" sz="3200">
              <a:ea typeface="+mn-lt"/>
              <a:cs typeface="+mn-lt"/>
            </a:endParaRPr>
          </a:p>
          <a:p>
            <a:pPr lvl="2">
              <a:buClr>
                <a:srgbClr val="F7B217"/>
              </a:buClr>
              <a:buFont typeface="Wingdings" panose="05000000000000000000" pitchFamily="34" charset="0"/>
              <a:buChar char="§"/>
            </a:pPr>
            <a:r>
              <a:rPr lang="en-US" sz="2800">
                <a:ea typeface="+mn-lt"/>
                <a:cs typeface="+mn-lt"/>
              </a:rPr>
              <a:t>Otherwise, stalling the pipeline until the result is available.</a:t>
            </a:r>
            <a:endParaRPr lang="en-US" sz="2800">
              <a:cs typeface="Calibri" panose="020F0502020204030204"/>
            </a:endParaRPr>
          </a:p>
          <a:p>
            <a:pPr>
              <a:buClr>
                <a:srgbClr val="F7B217"/>
              </a:buClr>
            </a:pPr>
            <a:endParaRPr lang="en-US" sz="3600">
              <a:cs typeface="Calibri" panose="020F0502020204030204"/>
            </a:endParaRPr>
          </a:p>
          <a:p>
            <a:pPr>
              <a:buClr>
                <a:srgbClr val="F7B217"/>
              </a:buClr>
            </a:pPr>
            <a:endParaRPr lang="en-US" sz="3600"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US" b="1">
                <a:solidFill>
                  <a:schemeClr val="bg1"/>
                </a:solidFill>
              </a:rPr>
              <a:t>Base-I | RV32I Design: Hazard Unit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/>
          <p:nvPr/>
        </p:nvSpPr>
        <p:spPr>
          <a:xfrm>
            <a:off x="649143" y="1589515"/>
            <a:ext cx="10438900" cy="44604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B217"/>
              </a:buClr>
            </a:pPr>
            <a:r>
              <a:rPr lang="en-US" sz="3200">
                <a:ea typeface="+mn-lt"/>
                <a:cs typeface="+mn-lt"/>
              </a:rPr>
              <a:t>RAW Hazard Example</a:t>
            </a:r>
            <a:r>
              <a:rPr lang="en-US" sz="3600">
                <a:ea typeface="+mn-lt"/>
                <a:cs typeface="+mn-lt"/>
              </a:rPr>
              <a:t>:</a:t>
            </a:r>
            <a:endParaRPr lang="en-US" sz="3600">
              <a:cs typeface="Calibri" panose="020F0502020204030204"/>
            </a:endParaRPr>
          </a:p>
          <a:p>
            <a:pPr marL="0" indent="0">
              <a:buClr>
                <a:srgbClr val="F7B217"/>
              </a:buClr>
              <a:buNone/>
            </a:pPr>
            <a:endParaRPr lang="en-US" sz="3600">
              <a:cs typeface="Calibri" panose="020F0502020204030204"/>
            </a:endParaRPr>
          </a:p>
          <a:p>
            <a:pPr>
              <a:buClr>
                <a:srgbClr val="F7B217"/>
              </a:buClr>
            </a:pPr>
            <a:endParaRPr lang="en-US" sz="3600">
              <a:cs typeface="Calibri" panose="020F0502020204030204"/>
            </a:endParaRPr>
          </a:p>
        </p:txBody>
      </p:sp>
      <p:pic>
        <p:nvPicPr>
          <p:cNvPr id="4" name="Picture 3" descr="A diagram of a machine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065" y="2257742"/>
            <a:ext cx="8591550" cy="311467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US" b="1">
                <a:solidFill>
                  <a:schemeClr val="bg1"/>
                </a:solidFill>
              </a:rPr>
              <a:t>Base-I | RV32I Design: Hazard Unit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/>
          <p:nvPr/>
        </p:nvSpPr>
        <p:spPr>
          <a:xfrm>
            <a:off x="649143" y="1589515"/>
            <a:ext cx="10438900" cy="44604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B217"/>
              </a:buClr>
            </a:pPr>
            <a:r>
              <a:rPr lang="en-US" sz="3200">
                <a:ea typeface="+mn-lt"/>
                <a:cs typeface="+mn-lt"/>
              </a:rPr>
              <a:t>SW Solution to RAW Hazard Example</a:t>
            </a:r>
            <a:r>
              <a:rPr lang="en-US" sz="3600">
                <a:ea typeface="+mn-lt"/>
                <a:cs typeface="+mn-lt"/>
              </a:rPr>
              <a:t>:</a:t>
            </a:r>
            <a:endParaRPr lang="en-US" sz="3600">
              <a:cs typeface="Calibri" panose="020F0502020204030204"/>
            </a:endParaRPr>
          </a:p>
          <a:p>
            <a:pPr marL="0" indent="0">
              <a:buClr>
                <a:srgbClr val="F7B217"/>
              </a:buClr>
              <a:buNone/>
            </a:pPr>
            <a:endParaRPr lang="en-US" sz="3600">
              <a:cs typeface="Calibri" panose="020F0502020204030204"/>
            </a:endParaRPr>
          </a:p>
          <a:p>
            <a:pPr>
              <a:buClr>
                <a:srgbClr val="F7B217"/>
              </a:buClr>
            </a:pPr>
            <a:endParaRPr lang="en-US" sz="3600">
              <a:cs typeface="Calibri" panose="020F0502020204030204"/>
            </a:endParaRPr>
          </a:p>
        </p:txBody>
      </p:sp>
      <p:pic>
        <p:nvPicPr>
          <p:cNvPr id="5" name="Picture 4" descr="A diagram of a network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432" y="2181860"/>
            <a:ext cx="8806815" cy="387604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US" b="1">
                <a:solidFill>
                  <a:schemeClr val="bg1"/>
                </a:solidFill>
              </a:rPr>
              <a:t>Base-I | RV32I Design: Hazard Unit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/>
          <p:nvPr/>
        </p:nvSpPr>
        <p:spPr>
          <a:xfrm>
            <a:off x="649143" y="1589515"/>
            <a:ext cx="10438900" cy="44604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B217"/>
              </a:buClr>
            </a:pPr>
            <a:r>
              <a:rPr lang="en-US" sz="3200">
                <a:ea typeface="+mn-lt"/>
                <a:cs typeface="+mn-lt"/>
              </a:rPr>
              <a:t>HW Solution to RAW Hazard Example</a:t>
            </a:r>
            <a:r>
              <a:rPr lang="en-US" sz="3600">
                <a:ea typeface="+mn-lt"/>
                <a:cs typeface="+mn-lt"/>
              </a:rPr>
              <a:t>: "Forwarding"</a:t>
            </a:r>
            <a:endParaRPr lang="en-US" sz="3600">
              <a:cs typeface="Calibri" panose="020F0502020204030204"/>
            </a:endParaRPr>
          </a:p>
          <a:p>
            <a:pPr marL="0" indent="0">
              <a:buClr>
                <a:srgbClr val="F7B217"/>
              </a:buClr>
              <a:buNone/>
            </a:pPr>
            <a:endParaRPr lang="en-US" sz="3600">
              <a:cs typeface="Calibri" panose="020F0502020204030204"/>
            </a:endParaRPr>
          </a:p>
          <a:p>
            <a:pPr>
              <a:buClr>
                <a:srgbClr val="F7B217"/>
              </a:buClr>
            </a:pPr>
            <a:endParaRPr lang="en-US" sz="3600">
              <a:cs typeface="Calibri" panose="020F0502020204030204"/>
            </a:endParaRPr>
          </a:p>
        </p:txBody>
      </p:sp>
      <p:pic>
        <p:nvPicPr>
          <p:cNvPr id="4" name="Picture 3" descr="A diagram of a machine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505" y="2403475"/>
            <a:ext cx="9709150" cy="351409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US" b="1">
                <a:solidFill>
                  <a:schemeClr val="bg1"/>
                </a:solidFill>
              </a:rPr>
              <a:t>Base-I | RV32I Design: Hazard Unit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/>
          <p:nvPr/>
        </p:nvSpPr>
        <p:spPr>
          <a:xfrm>
            <a:off x="649143" y="1589515"/>
            <a:ext cx="10438900" cy="44604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B217"/>
              </a:buClr>
            </a:pPr>
            <a:r>
              <a:rPr lang="en-US" sz="3200">
                <a:cs typeface="Calibri" panose="020F0502020204030204"/>
              </a:rPr>
              <a:t>F</a:t>
            </a:r>
            <a:r>
              <a:rPr lang="en-US" sz="3200">
                <a:ea typeface="+mn-lt"/>
                <a:cs typeface="+mn-lt"/>
              </a:rPr>
              <a:t>orwarding is necessary when an instruction in the Execute stage has a source register matching the destination register of an instruction in the Memory or Writeback stage. </a:t>
            </a:r>
            <a:br>
              <a:rPr lang="en-US" sz="3200">
                <a:ea typeface="+mn-lt"/>
                <a:cs typeface="+mn-lt"/>
              </a:rPr>
            </a:br>
            <a:endParaRPr lang="en-US" sz="3200">
              <a:ea typeface="+mn-lt"/>
              <a:cs typeface="+mn-lt"/>
            </a:endParaRPr>
          </a:p>
          <a:p>
            <a:pPr marL="0" indent="0">
              <a:buClr>
                <a:srgbClr val="F7B217"/>
              </a:buClr>
              <a:buNone/>
            </a:pPr>
            <a:endParaRPr lang="en-US" sz="3600">
              <a:cs typeface="Calibri" panose="020F0502020204030204"/>
            </a:endParaRPr>
          </a:p>
          <a:p>
            <a:pPr>
              <a:buClr>
                <a:srgbClr val="F7B217"/>
              </a:buClr>
            </a:pPr>
            <a:endParaRPr lang="en-US" sz="3600">
              <a:cs typeface="Calibri" panose="020F0502020204030204"/>
            </a:endParaRPr>
          </a:p>
        </p:txBody>
      </p:sp>
      <p:pic>
        <p:nvPicPr>
          <p:cNvPr id="5" name="Picture 4" descr="A black text on a white background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20" y="3425508"/>
            <a:ext cx="9448800" cy="187642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US" b="1">
                <a:solidFill>
                  <a:schemeClr val="bg1"/>
                </a:solidFill>
              </a:rPr>
              <a:t>Base-I | RV32I Design: Hazard Unit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/>
          <p:nvPr/>
        </p:nvSpPr>
        <p:spPr>
          <a:xfrm>
            <a:off x="649143" y="1589515"/>
            <a:ext cx="10438900" cy="44604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B217"/>
              </a:buClr>
            </a:pPr>
            <a:r>
              <a:rPr lang="en-US" sz="3200">
                <a:ea typeface="+mn-lt"/>
                <a:cs typeface="+mn-lt"/>
              </a:rPr>
              <a:t>Unfortunately, the </a:t>
            </a:r>
            <a:r>
              <a:rPr lang="en-US" sz="3200" err="1">
                <a:ea typeface="+mn-lt"/>
                <a:cs typeface="+mn-lt"/>
              </a:rPr>
              <a:t>lw</a:t>
            </a:r>
            <a:r>
              <a:rPr lang="en-US" sz="3200">
                <a:ea typeface="+mn-lt"/>
                <a:cs typeface="+mn-lt"/>
              </a:rPr>
              <a:t> instruction does not finish reading data until the end of the Memory stage, so its result cannot be forwarded to the Execute stage of the next instruction.</a:t>
            </a:r>
            <a:endParaRPr lang="en-US" sz="3200">
              <a:ea typeface="+mn-lt"/>
              <a:cs typeface="+mn-lt"/>
            </a:endParaRPr>
          </a:p>
          <a:p>
            <a:pPr>
              <a:buClr>
                <a:srgbClr val="F7B217"/>
              </a:buClr>
            </a:pPr>
            <a:r>
              <a:rPr lang="en-US" sz="3200">
                <a:ea typeface="+mn-lt"/>
                <a:cs typeface="+mn-lt"/>
              </a:rPr>
              <a:t>We say that the </a:t>
            </a:r>
            <a:r>
              <a:rPr lang="en-US" sz="3200" err="1">
                <a:ea typeface="+mn-lt"/>
                <a:cs typeface="+mn-lt"/>
              </a:rPr>
              <a:t>lw</a:t>
            </a:r>
            <a:r>
              <a:rPr lang="en-US" sz="3200">
                <a:ea typeface="+mn-lt"/>
                <a:cs typeface="+mn-lt"/>
              </a:rPr>
              <a:t> instruction has a two-cycle latency.</a:t>
            </a:r>
            <a:br>
              <a:rPr lang="en-US" sz="3200">
                <a:ea typeface="+mn-lt"/>
                <a:cs typeface="+mn-lt"/>
              </a:rPr>
            </a:br>
            <a:endParaRPr lang="en-US" sz="3200">
              <a:ea typeface="+mn-lt"/>
              <a:cs typeface="+mn-lt"/>
            </a:endParaRPr>
          </a:p>
          <a:p>
            <a:pPr marL="0" indent="0">
              <a:buClr>
                <a:srgbClr val="F7B217"/>
              </a:buClr>
              <a:buNone/>
            </a:pPr>
            <a:endParaRPr lang="en-US" sz="3600">
              <a:cs typeface="Calibri" panose="020F0502020204030204"/>
            </a:endParaRPr>
          </a:p>
          <a:p>
            <a:pPr>
              <a:buClr>
                <a:srgbClr val="F7B217"/>
              </a:buClr>
            </a:pPr>
            <a:endParaRPr lang="en-US" sz="3600">
              <a:cs typeface="Calibri" panose="020F0502020204030204"/>
            </a:endParaRPr>
          </a:p>
        </p:txBody>
      </p:sp>
      <p:pic>
        <p:nvPicPr>
          <p:cNvPr id="4" name="Picture 3" descr="A diagram of a machine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530" y="3573145"/>
            <a:ext cx="7815580" cy="284099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US" b="1">
                <a:solidFill>
                  <a:schemeClr val="bg1"/>
                </a:solidFill>
              </a:rPr>
              <a:t>Base-I | RV32I Design: Hazard Unit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/>
          <p:nvPr/>
        </p:nvSpPr>
        <p:spPr>
          <a:xfrm>
            <a:off x="649143" y="1589515"/>
            <a:ext cx="10438900" cy="44604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B217"/>
              </a:buClr>
            </a:pPr>
            <a:r>
              <a:rPr lang="en-US" sz="3200">
                <a:ea typeface="+mn-lt"/>
                <a:cs typeface="+mn-lt"/>
              </a:rPr>
              <a:t>Solution to </a:t>
            </a:r>
            <a:r>
              <a:rPr lang="en-US" sz="3200" err="1">
                <a:ea typeface="+mn-lt"/>
                <a:cs typeface="+mn-lt"/>
              </a:rPr>
              <a:t>lw</a:t>
            </a:r>
            <a:r>
              <a:rPr lang="en-US" sz="3200">
                <a:ea typeface="+mn-lt"/>
                <a:cs typeface="+mn-lt"/>
              </a:rPr>
              <a:t> hazard: "Stall"</a:t>
            </a:r>
            <a:br>
              <a:rPr lang="en-US" sz="3200">
                <a:ea typeface="+mn-lt"/>
                <a:cs typeface="+mn-lt"/>
              </a:rPr>
            </a:br>
            <a:endParaRPr lang="en-US" sz="3200">
              <a:ea typeface="+mn-lt"/>
              <a:cs typeface="+mn-lt"/>
            </a:endParaRPr>
          </a:p>
          <a:p>
            <a:pPr marL="0" indent="0">
              <a:buClr>
                <a:srgbClr val="F7B217"/>
              </a:buClr>
              <a:buNone/>
            </a:pPr>
            <a:endParaRPr lang="en-US" sz="3600">
              <a:cs typeface="Calibri" panose="020F0502020204030204"/>
            </a:endParaRPr>
          </a:p>
          <a:p>
            <a:pPr>
              <a:buClr>
                <a:srgbClr val="F7B217"/>
              </a:buClr>
            </a:pPr>
            <a:endParaRPr lang="en-US" sz="3600">
              <a:cs typeface="Calibri" panose="020F0502020204030204"/>
            </a:endParaRPr>
          </a:p>
        </p:txBody>
      </p:sp>
      <p:pic>
        <p:nvPicPr>
          <p:cNvPr id="4" name="Picture 3" descr="A diagram of a machine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672" y="2219643"/>
            <a:ext cx="9020175" cy="319087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US" b="1">
                <a:solidFill>
                  <a:schemeClr val="bg1"/>
                </a:solidFill>
              </a:rPr>
              <a:t>Base-I | RV32I Design: Hazard Unit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/>
          <p:nvPr/>
        </p:nvSpPr>
        <p:spPr>
          <a:xfrm>
            <a:off x="649143" y="1589515"/>
            <a:ext cx="10438900" cy="44604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B217"/>
              </a:buClr>
            </a:pPr>
            <a:r>
              <a:rPr lang="en-US" sz="3200">
                <a:ea typeface="+mn-lt"/>
                <a:cs typeface="+mn-lt"/>
              </a:rPr>
              <a:t>Note that the Execute stage is unused in cycle 4.</a:t>
            </a:r>
            <a:endParaRPr lang="en-US" sz="3200">
              <a:ea typeface="+mn-lt"/>
              <a:cs typeface="+mn-lt"/>
            </a:endParaRPr>
          </a:p>
          <a:p>
            <a:pPr>
              <a:buClr>
                <a:srgbClr val="F7B217"/>
              </a:buClr>
            </a:pPr>
            <a:r>
              <a:rPr lang="en-US" sz="3200">
                <a:ea typeface="+mn-lt"/>
                <a:cs typeface="+mn-lt"/>
              </a:rPr>
              <a:t>The bubble is introduced by zeroing out the Execute stage control signals during a Decode stage stall.</a:t>
            </a:r>
            <a:endParaRPr lang="en-US" sz="3200">
              <a:ea typeface="+mn-lt"/>
              <a:cs typeface="+mn-lt"/>
            </a:endParaRPr>
          </a:p>
          <a:p>
            <a:pPr lvl="1">
              <a:buClr>
                <a:srgbClr val="F7B217"/>
              </a:buClr>
              <a:buFont typeface="Courier New" panose="02070309020205020404" pitchFamily="49" charset="0"/>
              <a:buChar char="o"/>
            </a:pPr>
            <a:r>
              <a:rPr lang="en-US" sz="2800">
                <a:ea typeface="+mn-lt"/>
                <a:cs typeface="+mn-lt"/>
              </a:rPr>
              <a:t>so that the bubble performs no action and changes no architectural state.</a:t>
            </a:r>
            <a:br>
              <a:rPr lang="en-US" sz="2800">
                <a:ea typeface="+mn-lt"/>
                <a:cs typeface="+mn-lt"/>
              </a:rPr>
            </a:br>
            <a:endParaRPr lang="en-US" sz="2800">
              <a:ea typeface="+mn-lt"/>
              <a:cs typeface="+mn-lt"/>
            </a:endParaRPr>
          </a:p>
          <a:p>
            <a:pPr marL="0" indent="0">
              <a:buClr>
                <a:srgbClr val="F7B217"/>
              </a:buClr>
              <a:buNone/>
            </a:pPr>
            <a:endParaRPr lang="en-US" sz="3600">
              <a:cs typeface="Calibri" panose="020F0502020204030204"/>
            </a:endParaRPr>
          </a:p>
          <a:p>
            <a:pPr>
              <a:buClr>
                <a:srgbClr val="F7B217"/>
              </a:buClr>
            </a:pPr>
            <a:endParaRPr lang="en-US" sz="3600">
              <a:cs typeface="Calibri" panose="020F0502020204030204"/>
            </a:endParaRPr>
          </a:p>
        </p:txBody>
      </p:sp>
      <p:pic>
        <p:nvPicPr>
          <p:cNvPr id="5" name="Picture 4" descr="A black text with black letters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022" y="4169093"/>
            <a:ext cx="7747635" cy="9175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US" b="1">
                <a:solidFill>
                  <a:schemeClr val="bg1"/>
                </a:solidFill>
              </a:rPr>
              <a:t>Base-I | RV32I Microarchitecture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19344" y="6533969"/>
            <a:ext cx="2587840" cy="299612"/>
          </a:xfrm>
        </p:spPr>
        <p:txBody>
          <a:bodyPr/>
          <a:lstStyle/>
          <a:p>
            <a:r>
              <a:rPr lang="en-US"/>
              <a:t>1/7/2024</a:t>
            </a:r>
            <a:endParaRPr lang="en-US"/>
          </a:p>
        </p:txBody>
      </p:sp>
      <p:sp>
        <p:nvSpPr>
          <p:cNvPr id="4" name="Text Placeholder 2"/>
          <p:cNvSpPr txBox="1"/>
          <p:nvPr/>
        </p:nvSpPr>
        <p:spPr>
          <a:xfrm>
            <a:off x="649143" y="1589515"/>
            <a:ext cx="10438900" cy="4460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B217"/>
              </a:buClr>
            </a:pPr>
            <a:r>
              <a:rPr lang="en-US" sz="3200"/>
              <a:t>Design Methodology:</a:t>
            </a:r>
            <a:endParaRPr lang="en-US" sz="3200"/>
          </a:p>
          <a:p>
            <a:pPr marL="971550" lvl="1" indent="-514350">
              <a:buClr>
                <a:srgbClr val="F7B217"/>
              </a:buClr>
              <a:buFont typeface="+mj-lt"/>
              <a:buAutoNum type="arabicPeriod"/>
            </a:pPr>
            <a:r>
              <a:rPr lang="en-US" sz="2800"/>
              <a:t>Start by designing Single Cycle Datapath</a:t>
            </a:r>
            <a:endParaRPr lang="en-US" sz="2800"/>
          </a:p>
          <a:p>
            <a:pPr marL="971550" lvl="1" indent="-514350">
              <a:buClr>
                <a:srgbClr val="F7B217"/>
              </a:buClr>
              <a:buFont typeface="+mj-lt"/>
              <a:buAutoNum type="arabicPeriod"/>
            </a:pPr>
            <a:r>
              <a:rPr lang="en-US" sz="2800"/>
              <a:t>Add Control Unit</a:t>
            </a:r>
            <a:endParaRPr lang="en-US" sz="2800"/>
          </a:p>
          <a:p>
            <a:pPr marL="971550" lvl="1" indent="-514350">
              <a:buClr>
                <a:srgbClr val="F7B217"/>
              </a:buClr>
              <a:buFont typeface="+mj-lt"/>
              <a:buAutoNum type="arabicPeriod"/>
            </a:pPr>
            <a:r>
              <a:rPr lang="en-US" sz="2800"/>
              <a:t>Pipeline the Single Cycle</a:t>
            </a:r>
            <a:endParaRPr lang="en-US" sz="2800"/>
          </a:p>
          <a:p>
            <a:pPr marL="971550" lvl="1" indent="-514350">
              <a:buClr>
                <a:srgbClr val="F7B217"/>
              </a:buClr>
              <a:buFont typeface="+mj-lt"/>
              <a:buAutoNum type="arabicPeriod"/>
            </a:pPr>
            <a:r>
              <a:rPr lang="en-US" sz="2800"/>
              <a:t>Add Hazard Unit</a:t>
            </a:r>
            <a:endParaRPr lang="en-US" sz="28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US" b="1">
                <a:solidFill>
                  <a:schemeClr val="bg1"/>
                </a:solidFill>
              </a:rPr>
              <a:t>Base-I | RV32I Design: Hazard Unit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/>
          <p:nvPr/>
        </p:nvSpPr>
        <p:spPr>
          <a:xfrm>
            <a:off x="649143" y="1589515"/>
            <a:ext cx="10438900" cy="44604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B217"/>
              </a:buClr>
            </a:pPr>
            <a:r>
              <a:rPr lang="en-US" sz="3600">
                <a:ea typeface="+mn-lt"/>
                <a:cs typeface="+mn-lt"/>
              </a:rPr>
              <a:t>For RV32I Base:</a:t>
            </a:r>
            <a:endParaRPr lang="en-US" sz="3600">
              <a:cs typeface="Calibri" panose="020F0502020204030204"/>
            </a:endParaRPr>
          </a:p>
          <a:p>
            <a:pPr lvl="1">
              <a:buClr>
                <a:srgbClr val="F7B217"/>
              </a:buClr>
              <a:buFont typeface="Courier New" panose="02070309020205020404" pitchFamily="49" charset="0"/>
              <a:buChar char="o"/>
            </a:pPr>
            <a:r>
              <a:rPr lang="en-US" sz="3200">
                <a:ea typeface="+mn-lt"/>
                <a:cs typeface="+mn-lt"/>
              </a:rPr>
              <a:t>Control hazards occur when the decision of branching has not been made by the time the next instruction must be fetched.</a:t>
            </a:r>
            <a:endParaRPr lang="en-US" sz="3200">
              <a:ea typeface="+mn-lt"/>
              <a:cs typeface="+mn-lt"/>
            </a:endParaRPr>
          </a:p>
          <a:p>
            <a:pPr lvl="1">
              <a:buClr>
                <a:srgbClr val="F7B217"/>
              </a:buClr>
              <a:buFont typeface="Courier New" panose="02070309020205020404" pitchFamily="49" charset="0"/>
              <a:buChar char="o"/>
            </a:pPr>
            <a:r>
              <a:rPr lang="en-US" sz="3200">
                <a:ea typeface="+mn-lt"/>
                <a:cs typeface="+mn-lt"/>
              </a:rPr>
              <a:t>Control hazards can be resolved by stalling the pipeline until the decision is made or by branch prediction.</a:t>
            </a:r>
            <a:endParaRPr lang="en-US" sz="3200">
              <a:ea typeface="+mn-lt"/>
              <a:cs typeface="+mn-lt"/>
            </a:endParaRPr>
          </a:p>
          <a:p>
            <a:pPr lvl="1">
              <a:buClr>
                <a:srgbClr val="F7B217"/>
              </a:buClr>
              <a:buFont typeface="Courier New" panose="02070309020205020404" pitchFamily="49" charset="0"/>
              <a:buChar char="o"/>
            </a:pPr>
            <a:r>
              <a:rPr lang="en-US" sz="3200">
                <a:ea typeface="+mn-lt"/>
                <a:cs typeface="+mn-lt"/>
              </a:rPr>
              <a:t>Moving the decision as early as possible minimizes the number of instructions that are flushed on a misprediction.</a:t>
            </a:r>
            <a:endParaRPr lang="en-US" sz="3200">
              <a:ea typeface="+mn-lt"/>
              <a:cs typeface="+mn-lt"/>
            </a:endParaRPr>
          </a:p>
          <a:p>
            <a:pPr>
              <a:buClr>
                <a:srgbClr val="F7B217"/>
              </a:buClr>
            </a:pPr>
            <a:endParaRPr lang="en-US" sz="3600">
              <a:cs typeface="Calibri" panose="020F0502020204030204"/>
            </a:endParaRPr>
          </a:p>
          <a:p>
            <a:pPr>
              <a:buClr>
                <a:srgbClr val="F7B217"/>
              </a:buClr>
            </a:pPr>
            <a:endParaRPr lang="en-US" sz="3600"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US" b="1">
                <a:solidFill>
                  <a:schemeClr val="bg1"/>
                </a:solidFill>
              </a:rPr>
              <a:t>Base-I | RV32I Design: Hazard Unit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/>
          <p:nvPr/>
        </p:nvSpPr>
        <p:spPr>
          <a:xfrm>
            <a:off x="649143" y="1589515"/>
            <a:ext cx="10438900" cy="44604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B217"/>
              </a:buClr>
            </a:pPr>
            <a:r>
              <a:rPr lang="en-US" sz="3600">
                <a:ea typeface="+mn-lt"/>
                <a:cs typeface="+mn-lt"/>
              </a:rPr>
              <a:t>The </a:t>
            </a:r>
            <a:r>
              <a:rPr lang="en-US" sz="3600" err="1">
                <a:ea typeface="+mn-lt"/>
                <a:cs typeface="+mn-lt"/>
              </a:rPr>
              <a:t>beq</a:t>
            </a:r>
            <a:r>
              <a:rPr lang="en-US" sz="3600">
                <a:ea typeface="+mn-lt"/>
                <a:cs typeface="+mn-lt"/>
              </a:rPr>
              <a:t> instruction presents a control hazard: "Flush"</a:t>
            </a:r>
            <a:endParaRPr lang="en-US" sz="3600">
              <a:cs typeface="Calibri" panose="020F0502020204030204"/>
            </a:endParaRPr>
          </a:p>
          <a:p>
            <a:pPr lvl="1">
              <a:buClr>
                <a:srgbClr val="F7B217"/>
              </a:buClr>
              <a:buFont typeface="Courier New" panose="02070309020205020404" pitchFamily="49" charset="0"/>
              <a:buChar char="o"/>
            </a:pPr>
            <a:endParaRPr lang="en-US" sz="3200">
              <a:ea typeface="+mn-lt"/>
              <a:cs typeface="+mn-lt"/>
            </a:endParaRPr>
          </a:p>
          <a:p>
            <a:pPr lvl="1">
              <a:buClr>
                <a:srgbClr val="F7B217"/>
              </a:buClr>
              <a:buFont typeface="Courier New" panose="02070309020205020404" pitchFamily="49" charset="0"/>
              <a:buChar char="o"/>
            </a:pPr>
            <a:endParaRPr lang="en-US" sz="3200">
              <a:ea typeface="+mn-lt"/>
              <a:cs typeface="+mn-lt"/>
            </a:endParaRPr>
          </a:p>
          <a:p>
            <a:pPr>
              <a:buClr>
                <a:srgbClr val="F7B217"/>
              </a:buClr>
            </a:pPr>
            <a:endParaRPr lang="en-US" sz="3600">
              <a:cs typeface="Calibri" panose="020F0502020204030204"/>
            </a:endParaRPr>
          </a:p>
          <a:p>
            <a:pPr>
              <a:buClr>
                <a:srgbClr val="F7B217"/>
              </a:buClr>
            </a:pPr>
            <a:endParaRPr lang="en-US" sz="3600">
              <a:cs typeface="Calibri" panose="020F0502020204030204"/>
            </a:endParaRPr>
          </a:p>
        </p:txBody>
      </p:sp>
      <p:pic>
        <p:nvPicPr>
          <p:cNvPr id="4" name="Picture 3" descr="A diagram of a machine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495" y="2287905"/>
            <a:ext cx="10153650" cy="356235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US" b="1">
                <a:solidFill>
                  <a:schemeClr val="bg1"/>
                </a:solidFill>
              </a:rPr>
              <a:t>Base-I | RV32I Design: Hazard Unit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/>
          <p:nvPr/>
        </p:nvSpPr>
        <p:spPr>
          <a:xfrm>
            <a:off x="649143" y="1589515"/>
            <a:ext cx="10438900" cy="44604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B217"/>
              </a:buClr>
            </a:pPr>
            <a:r>
              <a:rPr lang="en-US" sz="3600">
                <a:ea typeface="+mn-lt"/>
                <a:cs typeface="+mn-lt"/>
              </a:rPr>
              <a:t>The processor predicts that branches are not taken and simply continues executing the program in order until </a:t>
            </a:r>
            <a:r>
              <a:rPr lang="en-US" sz="3600" err="1">
                <a:ea typeface="+mn-lt"/>
                <a:cs typeface="+mn-lt"/>
              </a:rPr>
              <a:t>PCSrcE</a:t>
            </a:r>
            <a:r>
              <a:rPr lang="en-US" sz="3600">
                <a:ea typeface="+mn-lt"/>
                <a:cs typeface="+mn-lt"/>
              </a:rPr>
              <a:t> is computed.</a:t>
            </a:r>
            <a:br>
              <a:rPr lang="en-US" sz="3600">
                <a:ea typeface="+mn-lt"/>
                <a:cs typeface="+mn-lt"/>
              </a:rPr>
            </a:br>
            <a:endParaRPr lang="en-US" sz="3600">
              <a:ea typeface="+mn-lt"/>
              <a:cs typeface="+mn-lt"/>
            </a:endParaRPr>
          </a:p>
          <a:p>
            <a:pPr lvl="1">
              <a:buClr>
                <a:srgbClr val="F7B217"/>
              </a:buClr>
              <a:buFont typeface="Courier New" panose="02070309020205020404" pitchFamily="49" charset="0"/>
              <a:buChar char="o"/>
            </a:pPr>
            <a:endParaRPr lang="en-US" sz="3200">
              <a:ea typeface="+mn-lt"/>
              <a:cs typeface="+mn-lt"/>
            </a:endParaRPr>
          </a:p>
          <a:p>
            <a:pPr lvl="1">
              <a:buClr>
                <a:srgbClr val="F7B217"/>
              </a:buClr>
              <a:buFont typeface="Courier New" panose="02070309020205020404" pitchFamily="49" charset="0"/>
              <a:buChar char="o"/>
            </a:pPr>
            <a:endParaRPr lang="en-US" sz="3200">
              <a:ea typeface="+mn-lt"/>
              <a:cs typeface="+mn-lt"/>
            </a:endParaRPr>
          </a:p>
          <a:p>
            <a:pPr>
              <a:buClr>
                <a:srgbClr val="F7B217"/>
              </a:buClr>
            </a:pPr>
            <a:endParaRPr lang="en-US" sz="3600">
              <a:cs typeface="Calibri" panose="020F0502020204030204"/>
            </a:endParaRPr>
          </a:p>
          <a:p>
            <a:pPr>
              <a:buClr>
                <a:srgbClr val="F7B217"/>
              </a:buClr>
            </a:pPr>
            <a:endParaRPr lang="en-US" sz="3600">
              <a:cs typeface="Calibri" panose="020F050202020403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497" y="3427413"/>
            <a:ext cx="6831965" cy="169989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US" b="1">
                <a:solidFill>
                  <a:schemeClr val="bg1"/>
                </a:solidFill>
              </a:rPr>
              <a:t>Base-I | RV32I Design: Hazard Unit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/>
          <p:nvPr/>
        </p:nvSpPr>
        <p:spPr>
          <a:xfrm>
            <a:off x="649143" y="1589515"/>
            <a:ext cx="10438900" cy="44604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B217"/>
              </a:buClr>
            </a:pPr>
            <a:r>
              <a:rPr lang="en-US" sz="3600">
                <a:ea typeface="+mn-lt"/>
                <a:cs typeface="+mn-lt"/>
              </a:rPr>
              <a:t>For RV32M:</a:t>
            </a:r>
            <a:endParaRPr lang="en-US" sz="3600">
              <a:cs typeface="Calibri" panose="020F0502020204030204"/>
            </a:endParaRPr>
          </a:p>
          <a:p>
            <a:pPr lvl="1">
              <a:buClr>
                <a:srgbClr val="F7B217"/>
              </a:buClr>
              <a:buFont typeface="Courier New" panose="02070309020205020404" pitchFamily="49" charset="0"/>
              <a:buChar char="o"/>
            </a:pPr>
            <a:r>
              <a:rPr lang="en-US" sz="3200">
                <a:ea typeface="+mn-lt"/>
                <a:cs typeface="+mn-lt"/>
              </a:rPr>
              <a:t>Data Hazard occur when an instruction depends on the  Multiplication/Division result.</a:t>
            </a:r>
            <a:endParaRPr lang="en-US" sz="3200">
              <a:ea typeface="+mn-lt"/>
              <a:cs typeface="+mn-lt"/>
            </a:endParaRPr>
          </a:p>
          <a:p>
            <a:pPr lvl="1">
              <a:buClr>
                <a:srgbClr val="F7B217"/>
              </a:buClr>
              <a:buFont typeface="Courier New" panose="02070309020205020404" pitchFamily="49" charset="0"/>
              <a:buChar char="o"/>
            </a:pPr>
            <a:r>
              <a:rPr lang="en-US" sz="3200">
                <a:ea typeface="+mn-lt"/>
                <a:cs typeface="+mn-lt"/>
              </a:rPr>
              <a:t>This Data Hazard is resolved by stalling the pipeline depending on two flags from the M-extension:</a:t>
            </a:r>
            <a:endParaRPr lang="en-US" sz="3200">
              <a:ea typeface="+mn-lt"/>
              <a:cs typeface="+mn-lt"/>
            </a:endParaRPr>
          </a:p>
          <a:p>
            <a:pPr lvl="2">
              <a:buClr>
                <a:srgbClr val="F7B217"/>
              </a:buClr>
              <a:buFont typeface="Wingdings" panose="05000000000000000000" pitchFamily="34" charset="0"/>
              <a:buChar char="§"/>
            </a:pPr>
            <a:r>
              <a:rPr lang="en-US" sz="2800" err="1">
                <a:ea typeface="+mn-lt"/>
                <a:cs typeface="+mn-lt"/>
              </a:rPr>
              <a:t>m_done</a:t>
            </a:r>
            <a:endParaRPr lang="en-US" sz="2800">
              <a:ea typeface="+mn-lt"/>
              <a:cs typeface="+mn-lt"/>
            </a:endParaRPr>
          </a:p>
          <a:p>
            <a:pPr lvl="2">
              <a:buClr>
                <a:srgbClr val="F7B217"/>
              </a:buClr>
              <a:buFont typeface="Wingdings" panose="05000000000000000000" pitchFamily="34" charset="0"/>
              <a:buChar char="§"/>
            </a:pPr>
            <a:r>
              <a:rPr lang="en-US" sz="2800" err="1">
                <a:ea typeface="+mn-lt"/>
                <a:cs typeface="+mn-lt"/>
              </a:rPr>
              <a:t>m_busy</a:t>
            </a:r>
            <a:endParaRPr lang="en-US" sz="2800">
              <a:ea typeface="+mn-lt"/>
              <a:cs typeface="+mn-lt"/>
            </a:endParaRPr>
          </a:p>
          <a:p>
            <a:pPr>
              <a:buClr>
                <a:srgbClr val="F7B217"/>
              </a:buClr>
            </a:pPr>
            <a:endParaRPr lang="en-US" sz="3600">
              <a:ea typeface="+mn-lt"/>
              <a:cs typeface="+mn-lt"/>
            </a:endParaRPr>
          </a:p>
          <a:p>
            <a:pPr>
              <a:buClr>
                <a:srgbClr val="F7B217"/>
              </a:buClr>
            </a:pPr>
            <a:endParaRPr lang="en-US" sz="3600"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US" b="1">
                <a:solidFill>
                  <a:schemeClr val="bg1"/>
                </a:solidFill>
              </a:rPr>
              <a:t>Base-I | RV32I Design: Hazard Unit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/>
          <p:nvPr/>
        </p:nvSpPr>
        <p:spPr>
          <a:xfrm>
            <a:off x="649143" y="1589515"/>
            <a:ext cx="10438900" cy="44604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B217"/>
              </a:buClr>
            </a:pPr>
            <a:r>
              <a:rPr lang="en-US" sz="3600">
                <a:ea typeface="+mn-lt"/>
                <a:cs typeface="+mn-lt"/>
              </a:rPr>
              <a:t>For Caches:</a:t>
            </a:r>
            <a:endParaRPr lang="en-US" sz="3600">
              <a:cs typeface="Calibri" panose="020F0502020204030204"/>
            </a:endParaRPr>
          </a:p>
          <a:p>
            <a:pPr lvl="1">
              <a:buClr>
                <a:srgbClr val="F7B217"/>
              </a:buClr>
            </a:pPr>
            <a:r>
              <a:rPr lang="en-US" sz="3200">
                <a:ea typeface="+mn-lt"/>
                <a:cs typeface="+mn-lt"/>
              </a:rPr>
              <a:t>The Cache hazards occur when a cache miss happens.</a:t>
            </a:r>
            <a:endParaRPr lang="en-US" sz="3200">
              <a:ea typeface="+mn-lt"/>
              <a:cs typeface="+mn-lt"/>
            </a:endParaRPr>
          </a:p>
          <a:p>
            <a:pPr lvl="1">
              <a:buClr>
                <a:srgbClr val="F7B217"/>
              </a:buClr>
            </a:pPr>
            <a:r>
              <a:rPr lang="en-US" sz="3200">
                <a:ea typeface="+mn-lt"/>
                <a:cs typeface="+mn-lt"/>
              </a:rPr>
              <a:t>The Cache hazards can be resolved by stalling the pipeline until fetching new data from the memory.</a:t>
            </a:r>
            <a:endParaRPr lang="en-US" sz="3200">
              <a:ea typeface="+mn-lt"/>
              <a:cs typeface="+mn-lt"/>
            </a:endParaRPr>
          </a:p>
          <a:p>
            <a:pPr>
              <a:buClr>
                <a:srgbClr val="F7B217"/>
              </a:buClr>
            </a:pPr>
            <a:endParaRPr lang="en-US" sz="3600">
              <a:cs typeface="Calibri" panose="020F0502020204030204"/>
            </a:endParaRPr>
          </a:p>
          <a:p>
            <a:pPr>
              <a:buClr>
                <a:srgbClr val="F7B217"/>
              </a:buClr>
            </a:pPr>
            <a:endParaRPr lang="en-US" sz="3600"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erformance Lies at the Heart of all Business Innovation | Network World"/>
          <p:cNvPicPr>
            <a:picLocks noChangeAspect="1" noChangeArrowheads="1"/>
          </p:cNvPicPr>
          <p:nvPr/>
        </p:nvPicPr>
        <p:blipFill rotWithShape="1">
          <a:blip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93" b="1737"/>
          <a:stretch>
            <a:fillRect/>
          </a:stretch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>
            <a:normAutofit/>
          </a:bodyPr>
          <a:lstStyle/>
          <a:p>
            <a:br>
              <a:rPr lang="en-US" b="1">
                <a:solidFill>
                  <a:srgbClr val="FFFFFF"/>
                </a:solidFill>
              </a:rPr>
            </a:br>
            <a:r>
              <a:rPr lang="en-US" b="1">
                <a:solidFill>
                  <a:srgbClr val="FFFFFF"/>
                </a:solidFill>
              </a:rPr>
              <a:t>Implementation of Compressed ISA</a:t>
            </a: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7048" y="4599432"/>
            <a:ext cx="9144000" cy="1536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400">
              <a:solidFill>
                <a:schemeClr val="bg1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r>
              <a:rPr lang="en-GB" b="1">
                <a:solidFill>
                  <a:schemeClr val="bg1"/>
                </a:solidFill>
              </a:rPr>
              <a:t>C-Extension : Compressed Decoder</a:t>
            </a:r>
            <a:endParaRPr lang="en-US"/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/>
          <p:nvPr/>
        </p:nvSpPr>
        <p:spPr>
          <a:xfrm>
            <a:off x="649143" y="1589515"/>
            <a:ext cx="10438900" cy="44604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B217"/>
              </a:buClr>
            </a:pPr>
            <a:r>
              <a:rPr lang="en-US" sz="3600"/>
              <a:t>Block Diagram</a:t>
            </a:r>
            <a:endParaRPr lang="en-US" sz="3600"/>
          </a:p>
          <a:p>
            <a:pPr>
              <a:buClr>
                <a:srgbClr val="F7B217"/>
              </a:buClr>
            </a:pPr>
            <a:endParaRPr lang="en-US" sz="3600">
              <a:cs typeface="Calibri" panose="020F0502020204030204"/>
            </a:endParaRPr>
          </a:p>
          <a:p>
            <a:pPr>
              <a:buClr>
                <a:srgbClr val="F7B217"/>
              </a:buClr>
            </a:pPr>
            <a:endParaRPr lang="en-US" sz="3600">
              <a:cs typeface="Calibri" panose="020F0502020204030204"/>
            </a:endParaRPr>
          </a:p>
        </p:txBody>
      </p:sp>
      <p:pic>
        <p:nvPicPr>
          <p:cNvPr id="14" name="Picture 13" descr="A blue screen with white text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411" y="1966743"/>
            <a:ext cx="6233977" cy="1471633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50240" y="3820160"/>
          <a:ext cx="10854326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959678"/>
                <a:gridCol w="785041"/>
                <a:gridCol w="6109607"/>
              </a:tblGrid>
              <a:tr h="204143">
                <a:tc>
                  <a:txBody>
                    <a:bodyPr/>
                    <a:lstStyle/>
                    <a:p>
                      <a:pPr fontAlgn="base"/>
                      <a:r>
                        <a:rPr lang="en-US" sz="1800" b="1">
                          <a:solidFill>
                            <a:srgbClr val="FFFFFF"/>
                          </a:solidFill>
                          <a:effectLst/>
                          <a:latin typeface="Calibri" panose="020F0502020204030204"/>
                        </a:rPr>
                        <a:t>I/O</a:t>
                      </a:r>
                      <a:endParaRPr lang="en-US">
                        <a:effectLst/>
                        <a:latin typeface="Calibri" panose="020F0502020204030204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80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b="1">
                          <a:solidFill>
                            <a:srgbClr val="FFFFFF"/>
                          </a:solidFill>
                          <a:effectLst/>
                          <a:latin typeface="Calibri" panose="020F0502020204030204"/>
                        </a:rPr>
                        <a:t>Width</a:t>
                      </a:r>
                      <a:endParaRPr lang="en-US">
                        <a:effectLst/>
                        <a:latin typeface="Calibri" panose="020F0502020204030204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80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solidFill>
                            <a:srgbClr val="FFFFFF"/>
                          </a:solidFill>
                          <a:latin typeface="Calibri" panose="020F0502020204030204"/>
                        </a:rPr>
                        <a:t>Description</a:t>
                      </a:r>
                      <a:endParaRPr lang="en-US" sz="1800" b="0" i="0" u="none" strike="noStrike" noProof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16801">
                      <a:solidFill>
                        <a:srgbClr val="FFFFFF"/>
                      </a:solidFill>
                    </a:lnB>
                    <a:solidFill>
                      <a:srgbClr val="F7B217"/>
                    </a:solidFill>
                  </a:tcPr>
                </a:tc>
              </a:tr>
              <a:tr h="204143">
                <a:tc>
                  <a:txBody>
                    <a:bodyPr/>
                    <a:lstStyle/>
                    <a:p>
                      <a:pPr fontAlgn="base"/>
                      <a:r>
                        <a:rPr lang="en-US" sz="1800" err="1">
                          <a:effectLst/>
                          <a:latin typeface="Calibri" panose="020F0502020204030204"/>
                        </a:rPr>
                        <a:t>i_compressed_decoder_instr</a:t>
                      </a:r>
                      <a:endParaRPr lang="en-US" err="1">
                        <a:effectLst/>
                        <a:latin typeface="Calibri" panose="020F0502020204030204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80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  <a:latin typeface="Calibri" panose="020F0502020204030204"/>
                        </a:rPr>
                        <a:t>32</a:t>
                      </a:r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80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Input </a:t>
                      </a:r>
                      <a:r>
                        <a:rPr lang="en-US" sz="1800" b="0" i="0" u="none" strike="noStrike" noProof="0"/>
                        <a:t>Compressed/Normal Instruction.</a:t>
                      </a:r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FFFFFF"/>
                      </a:solidFill>
                    </a:lnR>
                    <a:lnT w="16801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D0D3E3"/>
                    </a:solidFill>
                  </a:tcPr>
                </a:tc>
              </a:tr>
              <a:tr h="204143">
                <a:tc>
                  <a:txBody>
                    <a:bodyPr/>
                    <a:lstStyle/>
                    <a:p>
                      <a:pPr fontAlgn="base"/>
                      <a:r>
                        <a:rPr lang="en-US" sz="1800" err="1">
                          <a:effectLst/>
                          <a:latin typeface="Calibri" panose="020F0502020204030204"/>
                        </a:rPr>
                        <a:t>o_compressed_decoder_instr</a:t>
                      </a:r>
                      <a:endParaRPr lang="en-US" err="1">
                        <a:effectLst/>
                        <a:latin typeface="Calibri" panose="020F0502020204030204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AF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  <a:latin typeface="Calibri" panose="020F0502020204030204"/>
                        </a:rPr>
                        <a:t>32</a:t>
                      </a:r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AF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Output </a:t>
                      </a:r>
                      <a:r>
                        <a:rPr lang="en-US" sz="1800" b="0" i="0" u="none" strike="noStrike" noProof="0"/>
                        <a:t>Compressed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/Normal</a:t>
                      </a:r>
                      <a:r>
                        <a:rPr lang="en-US" sz="1800" b="0" i="0" u="none" strike="noStrike" noProof="0"/>
                        <a:t> Instruction.</a:t>
                      </a:r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E9EAF1"/>
                    </a:solidFill>
                  </a:tcPr>
                </a:tc>
              </a:tr>
              <a:tr h="204143">
                <a:tc>
                  <a:txBody>
                    <a:bodyPr/>
                    <a:lstStyle/>
                    <a:p>
                      <a:pPr fontAlgn="base"/>
                      <a:r>
                        <a:rPr lang="en-US" sz="1800" err="1">
                          <a:effectLst/>
                          <a:latin typeface="Calibri" panose="020F0502020204030204"/>
                        </a:rPr>
                        <a:t>o_compressed_decoder_is_compressed</a:t>
                      </a:r>
                      <a:endParaRPr lang="en-US" err="1">
                        <a:effectLst/>
                        <a:latin typeface="Calibri" panose="020F0502020204030204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  <a:latin typeface="Calibri" panose="020F0502020204030204"/>
                        </a:rPr>
                        <a:t>1</a:t>
                      </a:r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Output </a:t>
                      </a:r>
                      <a:r>
                        <a:rPr lang="en-US" sz="1800" b="0" i="0" u="none" strike="noStrike" noProof="0"/>
                        <a:t>Flag indicates that the input instruction is compressed.</a:t>
                      </a:r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D0D3E3"/>
                    </a:solidFill>
                  </a:tcPr>
                </a:tc>
              </a:tr>
              <a:tr h="204143">
                <a:tc>
                  <a:txBody>
                    <a:bodyPr/>
                    <a:lstStyle/>
                    <a:p>
                      <a:pPr fontAlgn="base"/>
                      <a:r>
                        <a:rPr lang="en-US" sz="1800" err="1">
                          <a:effectLst/>
                          <a:latin typeface="Calibri" panose="020F0502020204030204"/>
                        </a:rPr>
                        <a:t>o_compressed_decoder_illegal_instr</a:t>
                      </a:r>
                      <a:endParaRPr lang="en-US" err="1">
                        <a:effectLst/>
                        <a:latin typeface="Calibri" panose="020F0502020204030204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AF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  <a:latin typeface="Calibri" panose="020F0502020204030204"/>
                        </a:rPr>
                        <a:t>1</a:t>
                      </a:r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AF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Output </a:t>
                      </a:r>
                      <a:r>
                        <a:rPr lang="en-US" sz="1800" b="0" i="0" u="none" strike="noStrike" noProof="0"/>
                        <a:t>Flag indicates that the input instruction is illegal.</a:t>
                      </a:r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E9EAF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r>
              <a:rPr lang="en-GB" b="1">
                <a:solidFill>
                  <a:schemeClr val="bg1"/>
                </a:solidFill>
              </a:rPr>
              <a:t>C-Extension : Compressed Decoder</a:t>
            </a:r>
            <a:endParaRPr lang="en-US"/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/>
          <p:nvPr/>
        </p:nvSpPr>
        <p:spPr>
          <a:xfrm>
            <a:off x="649143" y="1589515"/>
            <a:ext cx="10438900" cy="44604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B217"/>
              </a:buClr>
            </a:pPr>
            <a:r>
              <a:rPr lang="en-US">
                <a:ea typeface="+mn-lt"/>
                <a:cs typeface="+mn-lt"/>
              </a:rPr>
              <a:t>This chapter describes the RVC-Extension which reduces the size of common integer instructions to 16 bits.</a:t>
            </a:r>
            <a:endParaRPr lang="en-US">
              <a:ea typeface="+mn-lt"/>
              <a:cs typeface="+mn-lt"/>
            </a:endParaRPr>
          </a:p>
          <a:p>
            <a:pPr lvl="1">
              <a:spcBef>
                <a:spcPts val="1000"/>
              </a:spcBef>
              <a:buClr>
                <a:srgbClr val="F7B217"/>
              </a:buClr>
              <a:buFont typeface="Arial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By reducing the sizes of the control, immediate, and register fields.</a:t>
            </a:r>
            <a:endParaRPr lang="en-US">
              <a:ea typeface="+mn-lt"/>
              <a:cs typeface="+mn-lt"/>
            </a:endParaRPr>
          </a:p>
          <a:p>
            <a:pPr lvl="1">
              <a:buClr>
                <a:srgbClr val="F7B217"/>
              </a:buClr>
              <a:buFont typeface="Courier New,monospace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The subset was selected to cover the most used instructions in their most used form.</a:t>
            </a:r>
            <a:endParaRPr lang="en-US">
              <a:ea typeface="+mn-lt"/>
              <a:cs typeface="+mn-lt"/>
            </a:endParaRPr>
          </a:p>
          <a:p>
            <a:pPr>
              <a:buClr>
                <a:srgbClr val="F7B217"/>
              </a:buClr>
            </a:pPr>
            <a:r>
              <a:rPr lang="en-US"/>
              <a:t>C extension</a:t>
            </a:r>
            <a:r>
              <a:rPr lang="en-US">
                <a:ea typeface="+mn-lt"/>
                <a:cs typeface="+mn-lt"/>
              </a:rPr>
              <a:t> decreases cost, power, and required memory.</a:t>
            </a:r>
            <a:endParaRPr lang="en-US">
              <a:ea typeface="+mn-lt"/>
              <a:cs typeface="+mn-lt"/>
            </a:endParaRPr>
          </a:p>
          <a:p>
            <a:pPr>
              <a:buClr>
                <a:srgbClr val="F7B217"/>
              </a:buClr>
            </a:pPr>
            <a:endParaRPr lang="en-US" sz="3600">
              <a:ea typeface="Calibri" panose="020F0502020204030204"/>
              <a:cs typeface="Calibri" panose="020F0502020204030204"/>
            </a:endParaRPr>
          </a:p>
          <a:p>
            <a:pPr>
              <a:buClr>
                <a:srgbClr val="F7B217"/>
              </a:buClr>
            </a:pPr>
            <a:endParaRPr lang="en-US" sz="3600">
              <a:ea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r>
              <a:rPr lang="en-GB" b="1">
                <a:solidFill>
                  <a:schemeClr val="bg1"/>
                </a:solidFill>
              </a:rPr>
              <a:t>C-Extension : Compressed Decoder</a:t>
            </a:r>
            <a:endParaRPr lang="en-US"/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/>
          <p:nvPr/>
        </p:nvSpPr>
        <p:spPr>
          <a:xfrm>
            <a:off x="649143" y="1589515"/>
            <a:ext cx="10438900" cy="44604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B217"/>
              </a:buClr>
            </a:pPr>
            <a:endParaRPr lang="en-US">
              <a:ea typeface="+mn-lt"/>
              <a:cs typeface="+mn-lt"/>
            </a:endParaRPr>
          </a:p>
          <a:p>
            <a:pPr>
              <a:buClr>
                <a:srgbClr val="F7B217"/>
              </a:buClr>
            </a:pPr>
            <a:r>
              <a:rPr lang="en-US">
                <a:ea typeface="+mn-lt"/>
                <a:cs typeface="+mn-lt"/>
              </a:rPr>
              <a:t>According to the RISC-V Instruction Set Manual, typically 50% to 60% of a program’s instructions can be replaced with RVC instructions, resulting in a 25%–30% code-size reduction.</a:t>
            </a:r>
            <a:endParaRPr lang="en-US">
              <a:ea typeface="+mn-lt"/>
              <a:cs typeface="+mn-lt"/>
            </a:endParaRPr>
          </a:p>
          <a:p>
            <a:pPr>
              <a:buClr>
                <a:srgbClr val="F7B217"/>
              </a:buClr>
            </a:pPr>
            <a:r>
              <a:rPr lang="en-US">
                <a:ea typeface="+mn-lt"/>
                <a:cs typeface="+mn-lt"/>
              </a:rPr>
              <a:t>The C extension allows 16-bit instructions to be freely intermixed with 32-bit instructions.</a:t>
            </a:r>
            <a:endParaRPr lang="en-US">
              <a:ea typeface="+mn-lt"/>
              <a:cs typeface="+mn-lt"/>
            </a:endParaRPr>
          </a:p>
          <a:p>
            <a:pPr lvl="1">
              <a:buClr>
                <a:srgbClr val="F7B217"/>
              </a:buClr>
              <a:buFont typeface="Courier New" panose="02070309020205020404" pitchFamily="49" charset="0"/>
              <a:buChar char="o"/>
            </a:pPr>
            <a:r>
              <a:rPr lang="en-US">
                <a:ea typeface="Calibri" panose="020F0502020204030204"/>
                <a:cs typeface="Calibri" panose="020F0502020204030204"/>
              </a:rPr>
              <a:t>The decoder checks on the two LSBs, "11" is the normal 32-bit instruction encoding.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>
              <a:buClr>
                <a:srgbClr val="F7B217"/>
              </a:buClr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pPr>
              <a:buClr>
                <a:srgbClr val="F7B217"/>
              </a:buClr>
            </a:pPr>
            <a:endParaRPr lang="en-US" sz="3600">
              <a:ea typeface="Calibri" panose="020F0502020204030204"/>
              <a:cs typeface="Calibri" panose="020F0502020204030204"/>
            </a:endParaRPr>
          </a:p>
          <a:p>
            <a:pPr>
              <a:buClr>
                <a:srgbClr val="F7B217"/>
              </a:buClr>
            </a:pPr>
            <a:endParaRPr lang="en-US" sz="3600">
              <a:ea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r>
              <a:rPr lang="en-GB" b="1">
                <a:solidFill>
                  <a:schemeClr val="bg1"/>
                </a:solidFill>
              </a:rPr>
              <a:t>C-Extension : Compressed Decoder</a:t>
            </a:r>
            <a:endParaRPr lang="en-US"/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/>
          <p:nvPr/>
        </p:nvSpPr>
        <p:spPr>
          <a:xfrm>
            <a:off x="649143" y="1589515"/>
            <a:ext cx="10438900" cy="44604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B217"/>
              </a:buClr>
            </a:pPr>
            <a:r>
              <a:rPr lang="en-US">
                <a:ea typeface="+mn-lt"/>
                <a:cs typeface="+mn-lt"/>
              </a:rPr>
              <a:t>Compressed Instruction Formats: </a:t>
            </a:r>
            <a:endParaRPr lang="en-US"/>
          </a:p>
          <a:p>
            <a:pPr lvl="1">
              <a:buClr>
                <a:srgbClr val="F7B217"/>
              </a:buClr>
              <a:buFont typeface="Courier New" panose="02070309020205020404" pitchFamily="49" charset="0"/>
              <a:buChar char="o"/>
            </a:pPr>
            <a:r>
              <a:rPr lang="en-US">
                <a:ea typeface="+mn-lt"/>
                <a:cs typeface="+mn-lt"/>
              </a:rPr>
              <a:t>CR, CI, and CSS can use any of the 32 RVI registers.</a:t>
            </a:r>
            <a:endParaRPr lang="en-US">
              <a:ea typeface="+mn-lt"/>
              <a:cs typeface="+mn-lt"/>
            </a:endParaRPr>
          </a:p>
          <a:p>
            <a:pPr lvl="1">
              <a:buClr>
                <a:srgbClr val="F7B217"/>
              </a:buClr>
              <a:buFont typeface="Courier New" panose="02070309020205020404" pitchFamily="49" charset="0"/>
              <a:buChar char="o"/>
            </a:pPr>
            <a:r>
              <a:rPr lang="en-US">
                <a:ea typeface="+mn-lt"/>
                <a:cs typeface="+mn-lt"/>
              </a:rPr>
              <a:t>CIW, CL, CS, CA, and CB are limited to just 8 of them. </a:t>
            </a:r>
            <a:br>
              <a:rPr lang="en-US">
                <a:ea typeface="+mn-lt"/>
                <a:cs typeface="+mn-lt"/>
              </a:rPr>
            </a:br>
            <a:br>
              <a:rPr lang="en-US">
                <a:ea typeface="+mn-lt"/>
                <a:cs typeface="+mn-lt"/>
              </a:rPr>
            </a:br>
            <a:endParaRPr lang="en-US">
              <a:ea typeface="+mn-lt"/>
              <a:cs typeface="+mn-lt"/>
            </a:endParaRPr>
          </a:p>
          <a:p>
            <a:pPr>
              <a:buClr>
                <a:srgbClr val="F7B217"/>
              </a:buClr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pPr>
              <a:buClr>
                <a:srgbClr val="F7B217"/>
              </a:buClr>
            </a:pPr>
            <a:endParaRPr lang="en-US" sz="3600">
              <a:ea typeface="Calibri" panose="020F0502020204030204"/>
              <a:cs typeface="Calibri" panose="020F0502020204030204"/>
            </a:endParaRPr>
          </a:p>
          <a:p>
            <a:pPr>
              <a:buClr>
                <a:srgbClr val="F7B217"/>
              </a:buClr>
            </a:pPr>
            <a:endParaRPr lang="en-US" sz="3600">
              <a:ea typeface="Calibri" panose="020F0502020204030204"/>
              <a:cs typeface="Calibri" panose="020F0502020204030204"/>
            </a:endParaRPr>
          </a:p>
          <a:p>
            <a:pPr>
              <a:buClr>
                <a:srgbClr val="F7B217"/>
              </a:buClr>
            </a:pPr>
            <a:endParaRPr lang="en-US" sz="360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882" y="3424872"/>
            <a:ext cx="9286875" cy="27717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US" b="1">
                <a:solidFill>
                  <a:schemeClr val="bg1"/>
                </a:solidFill>
              </a:rPr>
              <a:t>Base-I | RV32I Microarchitecture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19344" y="6533969"/>
            <a:ext cx="2587840" cy="299612"/>
          </a:xfrm>
        </p:spPr>
        <p:txBody>
          <a:bodyPr/>
          <a:lstStyle/>
          <a:p>
            <a:r>
              <a:rPr lang="en-US"/>
              <a:t>1/7/2024</a:t>
            </a:r>
            <a:endParaRPr lang="en-US"/>
          </a:p>
        </p:txBody>
      </p:sp>
      <p:sp>
        <p:nvSpPr>
          <p:cNvPr id="4" name="Text Placeholder 2"/>
          <p:cNvSpPr txBox="1"/>
          <p:nvPr/>
        </p:nvSpPr>
        <p:spPr>
          <a:xfrm>
            <a:off x="649143" y="1589515"/>
            <a:ext cx="10438900" cy="4460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B217"/>
              </a:buClr>
            </a:pPr>
            <a:r>
              <a:rPr lang="en-US" sz="3200"/>
              <a:t>Design Methodology:</a:t>
            </a:r>
            <a:endParaRPr lang="en-US" sz="3200"/>
          </a:p>
          <a:p>
            <a:pPr marL="971550" lvl="1" indent="-514350">
              <a:buClr>
                <a:srgbClr val="F7B217"/>
              </a:buClr>
              <a:buFont typeface="+mj-lt"/>
              <a:buAutoNum type="arabicPeriod"/>
            </a:pPr>
            <a:r>
              <a:rPr lang="en-US" sz="2800"/>
              <a:t>Start by designing Single Cycle Datapath</a:t>
            </a:r>
            <a:endParaRPr lang="en-US" sz="2800"/>
          </a:p>
          <a:p>
            <a:pPr marL="457200" lvl="1" indent="0">
              <a:buClr>
                <a:srgbClr val="F7B217"/>
              </a:buClr>
              <a:buNone/>
            </a:pPr>
            <a:r>
              <a:rPr lang="en-US" sz="2800"/>
              <a:t>	</a:t>
            </a:r>
            <a:r>
              <a:rPr lang="en-GB" sz="2800"/>
              <a:t> </a:t>
            </a:r>
            <a:r>
              <a:rPr lang="en-GB" sz="2000">
                <a:solidFill>
                  <a:srgbClr val="283475"/>
                </a:solidFill>
              </a:rPr>
              <a:t>Datapath: start with </a:t>
            </a:r>
            <a:r>
              <a:rPr lang="en-GB" sz="2000" i="1" err="1">
                <a:solidFill>
                  <a:srgbClr val="283475"/>
                </a:solidFill>
              </a:rPr>
              <a:t>lw</a:t>
            </a:r>
            <a:r>
              <a:rPr lang="en-GB" sz="2000">
                <a:solidFill>
                  <a:srgbClr val="283475"/>
                </a:solidFill>
              </a:rPr>
              <a:t> instruction</a:t>
            </a:r>
            <a:endParaRPr lang="en-GB" sz="2000">
              <a:solidFill>
                <a:srgbClr val="283475"/>
              </a:solidFill>
            </a:endParaRPr>
          </a:p>
          <a:p>
            <a:pPr marL="457200" lvl="1" indent="0">
              <a:buClr>
                <a:srgbClr val="F7B217"/>
              </a:buClr>
              <a:buNone/>
            </a:pPr>
            <a:r>
              <a:rPr lang="en-GB" sz="2000">
                <a:solidFill>
                  <a:srgbClr val="283475"/>
                </a:solidFill>
              </a:rPr>
              <a:t>	 Example: </a:t>
            </a:r>
            <a:r>
              <a:rPr lang="en-GB" sz="2000" err="1">
                <a:solidFill>
                  <a:srgbClr val="283475"/>
                </a:solidFill>
              </a:rPr>
              <a:t>lw</a:t>
            </a:r>
            <a:r>
              <a:rPr lang="en-GB" sz="2000">
                <a:solidFill>
                  <a:srgbClr val="283475"/>
                </a:solidFill>
              </a:rPr>
              <a:t> </a:t>
            </a:r>
            <a:r>
              <a:rPr lang="en-GB" sz="2000" err="1">
                <a:solidFill>
                  <a:srgbClr val="283475"/>
                </a:solidFill>
              </a:rPr>
              <a:t>rd</a:t>
            </a:r>
            <a:r>
              <a:rPr lang="en-GB" sz="2000">
                <a:solidFill>
                  <a:srgbClr val="283475"/>
                </a:solidFill>
              </a:rPr>
              <a:t>, </a:t>
            </a:r>
            <a:r>
              <a:rPr lang="en-GB" sz="2000" err="1">
                <a:solidFill>
                  <a:srgbClr val="283475"/>
                </a:solidFill>
              </a:rPr>
              <a:t>imm</a:t>
            </a:r>
            <a:r>
              <a:rPr lang="en-GB" sz="2000">
                <a:solidFill>
                  <a:srgbClr val="283475"/>
                </a:solidFill>
              </a:rPr>
              <a:t>(rs1)</a:t>
            </a:r>
            <a:endParaRPr lang="en-GB" sz="2000">
              <a:solidFill>
                <a:srgbClr val="283475"/>
              </a:solidFill>
            </a:endParaRPr>
          </a:p>
          <a:p>
            <a:pPr marL="457200" lvl="1" indent="0">
              <a:buClr>
                <a:srgbClr val="F7B217"/>
              </a:buClr>
              <a:buNone/>
            </a:pPr>
            <a:endParaRPr lang="en-US" sz="2000">
              <a:solidFill>
                <a:srgbClr val="283475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032000" y="3864951"/>
          <a:ext cx="8128000" cy="1691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rgbClr val="283475"/>
                          </a:solidFill>
                        </a:rPr>
                        <a:t>I-Type</a:t>
                      </a:r>
                      <a:endParaRPr lang="en-GB" sz="3200" b="1">
                        <a:solidFill>
                          <a:srgbClr val="283475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31:20</a:t>
                      </a:r>
                      <a:endParaRPr lang="en-GB" sz="140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19:15</a:t>
                      </a:r>
                      <a:endParaRPr lang="en-GB" sz="140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14:12</a:t>
                      </a:r>
                      <a:endParaRPr lang="en-GB" sz="140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11:7</a:t>
                      </a:r>
                      <a:endParaRPr lang="en-GB" sz="140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6:0</a:t>
                      </a:r>
                      <a:endParaRPr lang="en-GB" sz="140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imm</a:t>
                      </a:r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283475"/>
                          </a:solidFill>
                        </a:rPr>
                        <a:t>funct3</a:t>
                      </a:r>
                      <a:endParaRPr lang="en-GB">
                        <a:solidFill>
                          <a:srgbClr val="28347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rd</a:t>
                      </a:r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283475"/>
                          </a:solidFill>
                        </a:rPr>
                        <a:t>Op</a:t>
                      </a:r>
                      <a:endParaRPr lang="en-GB">
                        <a:solidFill>
                          <a:srgbClr val="28347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12 bits</a:t>
                      </a:r>
                      <a:endParaRPr lang="en-GB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5 bits</a:t>
                      </a:r>
                      <a:endParaRPr lang="en-GB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3 bits</a:t>
                      </a:r>
                      <a:endParaRPr lang="en-GB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5 bits</a:t>
                      </a:r>
                      <a:endParaRPr lang="en-GB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7 bits</a:t>
                      </a:r>
                      <a:endParaRPr lang="en-GB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r>
              <a:rPr lang="en-GB" b="1">
                <a:solidFill>
                  <a:schemeClr val="bg1"/>
                </a:solidFill>
              </a:rPr>
              <a:t>C-Extension : Compressed Decoder</a:t>
            </a:r>
            <a:endParaRPr lang="en-US"/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/>
          <p:nvPr/>
        </p:nvSpPr>
        <p:spPr>
          <a:xfrm>
            <a:off x="649143" y="1589515"/>
            <a:ext cx="10438900" cy="44604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B217"/>
              </a:buClr>
            </a:pPr>
            <a:r>
              <a:rPr lang="en-US">
                <a:ea typeface="+mn-lt"/>
                <a:cs typeface="+mn-lt"/>
              </a:rPr>
              <a:t>The formats were designed to:</a:t>
            </a:r>
            <a:endParaRPr lang="en-US"/>
          </a:p>
          <a:p>
            <a:pPr lvl="1">
              <a:buClr>
                <a:srgbClr val="F7B217"/>
              </a:buClr>
              <a:buFont typeface="Courier New" panose="02070309020205020404" pitchFamily="49" charset="0"/>
              <a:buChar char="o"/>
            </a:pPr>
            <a:r>
              <a:rPr lang="en-US" sz="2800">
                <a:ea typeface="+mn-lt"/>
                <a:cs typeface="+mn-lt"/>
              </a:rPr>
              <a:t>keep bits for the two source registers in the same place in all instructions.</a:t>
            </a:r>
            <a:endParaRPr lang="en-US">
              <a:ea typeface="+mn-lt"/>
              <a:cs typeface="+mn-lt"/>
            </a:endParaRPr>
          </a:p>
          <a:p>
            <a:pPr lvl="1">
              <a:buClr>
                <a:srgbClr val="F7B217"/>
              </a:buClr>
              <a:buFont typeface="Courier New" panose="02070309020205020404" pitchFamily="49" charset="0"/>
              <a:buChar char="o"/>
            </a:pPr>
            <a:r>
              <a:rPr lang="en-US">
                <a:ea typeface="+mn-lt"/>
                <a:cs typeface="+mn-lt"/>
              </a:rPr>
              <a:t>When the full 5-bit destination register specifier is present, it is in the same place as in the 32-bit RISC-V encoding.</a:t>
            </a:r>
            <a:endParaRPr lang="en-US">
              <a:ea typeface="+mn-lt"/>
              <a:cs typeface="+mn-lt"/>
            </a:endParaRPr>
          </a:p>
          <a:p>
            <a:pPr lvl="2">
              <a:buClr>
                <a:srgbClr val="F7B217"/>
              </a:buClr>
              <a:buFont typeface="Wingdings" panose="05000000000000000000" pitchFamily="34" charset="0"/>
              <a:buChar char="§"/>
            </a:pPr>
            <a:r>
              <a:rPr lang="en-US">
                <a:ea typeface="+mn-lt"/>
                <a:cs typeface="+mn-lt"/>
              </a:rPr>
              <a:t>Otherwise, the destination register field can move.</a:t>
            </a:r>
            <a:endParaRPr lang="en-US">
              <a:ea typeface="+mn-lt"/>
              <a:cs typeface="+mn-lt"/>
            </a:endParaRPr>
          </a:p>
          <a:p>
            <a:pPr lvl="1">
              <a:buClr>
                <a:srgbClr val="F7B217"/>
              </a:buClr>
              <a:buFont typeface="Courier New" panose="02070309020205020404" pitchFamily="49" charset="0"/>
              <a:buChar char="o"/>
            </a:pPr>
            <a:r>
              <a:rPr lang="en-US">
                <a:ea typeface="+mn-lt"/>
                <a:cs typeface="+mn-lt"/>
              </a:rPr>
              <a:t>Immediate fields have been scrambled, as in the base specification, to reduce the number of immediate muxes required.</a:t>
            </a:r>
            <a:endParaRPr lang="en-US">
              <a:ea typeface="+mn-lt"/>
              <a:cs typeface="+mn-lt"/>
            </a:endParaRPr>
          </a:p>
          <a:p>
            <a:pPr>
              <a:buClr>
                <a:srgbClr val="F7B217"/>
              </a:buClr>
            </a:pPr>
            <a:r>
              <a:rPr lang="en-US">
                <a:ea typeface="Calibri" panose="020F0502020204030204"/>
                <a:cs typeface="Calibri" panose="020F0502020204030204"/>
              </a:rPr>
              <a:t>RVC Instruction Set is divided to 4-quadrants of the encoding space.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lvl="1">
              <a:buClr>
                <a:srgbClr val="F7B217"/>
              </a:buClr>
              <a:buFont typeface="Courier New" panose="02070309020205020404" pitchFamily="49" charset="0"/>
              <a:buChar char="o"/>
            </a:pPr>
            <a:r>
              <a:rPr lang="en-US">
                <a:ea typeface="Calibri" panose="020F0502020204030204"/>
                <a:cs typeface="Calibri" panose="020F0502020204030204"/>
              </a:rPr>
              <a:t>The last quadrant "11" is the normal 32-bit instruction.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457200" lvl="1" indent="0">
              <a:buFont typeface="Courier New" panose="02070309020205020404" pitchFamily="49" charset="0"/>
              <a:buNone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pPr>
              <a:buClr>
                <a:srgbClr val="F7B217"/>
              </a:buClr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pPr>
              <a:buClr>
                <a:srgbClr val="F7B217"/>
              </a:buClr>
            </a:pPr>
            <a:endParaRPr lang="en-US" sz="3600">
              <a:ea typeface="Calibri" panose="020F0502020204030204"/>
              <a:cs typeface="Calibri" panose="020F0502020204030204"/>
            </a:endParaRPr>
          </a:p>
          <a:p>
            <a:pPr>
              <a:buClr>
                <a:srgbClr val="F7B217"/>
              </a:buClr>
            </a:pPr>
            <a:endParaRPr lang="en-US" sz="3600">
              <a:ea typeface="Calibri" panose="020F0502020204030204"/>
              <a:cs typeface="Calibri" panose="020F0502020204030204"/>
            </a:endParaRPr>
          </a:p>
          <a:p>
            <a:pPr>
              <a:buClr>
                <a:srgbClr val="F7B217"/>
              </a:buClr>
            </a:pPr>
            <a:endParaRPr lang="en-US" sz="3600">
              <a:ea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r>
              <a:rPr lang="en-GB" b="1">
                <a:solidFill>
                  <a:schemeClr val="bg1"/>
                </a:solidFill>
              </a:rPr>
              <a:t>C-Extension : Compressed Decoder</a:t>
            </a:r>
            <a:endParaRPr lang="en-US"/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/>
          <p:nvPr/>
        </p:nvSpPr>
        <p:spPr>
          <a:xfrm>
            <a:off x="649143" y="1589515"/>
            <a:ext cx="10438900" cy="44604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B217"/>
              </a:buClr>
            </a:pPr>
            <a:r>
              <a:rPr lang="en-US">
                <a:ea typeface="+mn-lt"/>
                <a:cs typeface="+mn-lt"/>
              </a:rPr>
              <a:t>Several instructions are only valid for certain operands; when invalid, they are marked either:</a:t>
            </a:r>
            <a:endParaRPr lang="en-US">
              <a:ea typeface="+mn-lt"/>
              <a:cs typeface="+mn-lt"/>
            </a:endParaRPr>
          </a:p>
          <a:p>
            <a:pPr lvl="1">
              <a:buClr>
                <a:srgbClr val="F7B217"/>
              </a:buClr>
              <a:buFont typeface="Courier New" panose="02070309020205020404" pitchFamily="49" charset="0"/>
              <a:buChar char="o"/>
            </a:pPr>
            <a:r>
              <a:rPr lang="en-US">
                <a:ea typeface="+mn-lt"/>
                <a:cs typeface="+mn-lt"/>
              </a:rPr>
              <a:t>RES to indicate that the opcode is reserved for future standard extensions.</a:t>
            </a:r>
            <a:endParaRPr lang="en-US">
              <a:ea typeface="+mn-lt"/>
              <a:cs typeface="+mn-lt"/>
            </a:endParaRPr>
          </a:p>
          <a:p>
            <a:pPr lvl="1">
              <a:buClr>
                <a:srgbClr val="F7B217"/>
              </a:buClr>
              <a:buFont typeface="Courier New" panose="02070309020205020404" pitchFamily="49" charset="0"/>
              <a:buChar char="o"/>
            </a:pPr>
            <a:r>
              <a:rPr lang="en-US">
                <a:ea typeface="+mn-lt"/>
                <a:cs typeface="+mn-lt"/>
              </a:rPr>
              <a:t>NSE to indicate that the opcode is reserved for custom extensions.</a:t>
            </a:r>
            <a:endParaRPr lang="en-US">
              <a:ea typeface="+mn-lt"/>
              <a:cs typeface="+mn-lt"/>
            </a:endParaRPr>
          </a:p>
          <a:p>
            <a:pPr lvl="1">
              <a:buClr>
                <a:srgbClr val="F7B217"/>
              </a:buClr>
              <a:buFont typeface="Courier New" panose="02070309020205020404" pitchFamily="49" charset="0"/>
              <a:buChar char="o"/>
            </a:pPr>
            <a:r>
              <a:rPr lang="en-US">
                <a:ea typeface="+mn-lt"/>
                <a:cs typeface="+mn-lt"/>
              </a:rPr>
              <a:t>HINT to indicate that the opcode is reserved for microarchitectural hints.</a:t>
            </a:r>
            <a:endParaRPr lang="en-US">
              <a:ea typeface="+mn-lt"/>
              <a:cs typeface="+mn-lt"/>
            </a:endParaRPr>
          </a:p>
          <a:p>
            <a:pPr lvl="2">
              <a:buClr>
                <a:srgbClr val="F7B217"/>
              </a:buClr>
              <a:buFont typeface="Wingdings" panose="05000000000000000000" pitchFamily="34" charset="0"/>
              <a:buChar char="§"/>
            </a:pPr>
            <a:r>
              <a:rPr lang="en-US">
                <a:ea typeface="+mn-lt"/>
                <a:cs typeface="+mn-lt"/>
              </a:rPr>
              <a:t>HINTs instructions do not modify any architectural state and are executed as no-ops on implementations that ignore them.</a:t>
            </a:r>
            <a:endParaRPr lang="en-US">
              <a:ea typeface="+mn-lt"/>
              <a:cs typeface="+mn-lt"/>
            </a:endParaRPr>
          </a:p>
          <a:p>
            <a:pPr lvl="2">
              <a:buClr>
                <a:srgbClr val="F7B217"/>
              </a:buClr>
              <a:buFont typeface="Wingdings" panose="05000000000000000000" pitchFamily="34" charset="0"/>
              <a:buChar char="§"/>
            </a:pPr>
            <a:r>
              <a:rPr lang="en-US">
                <a:ea typeface="Calibri" panose="020F0502020204030204"/>
                <a:cs typeface="Calibri" panose="020F0502020204030204"/>
              </a:rPr>
              <a:t>Example: </a:t>
            </a:r>
            <a:endParaRPr lang="en-US">
              <a:ea typeface="+mn-lt"/>
              <a:cs typeface="+mn-lt"/>
            </a:endParaRPr>
          </a:p>
          <a:p>
            <a:pPr lvl="3">
              <a:buClr>
                <a:srgbClr val="F7B217"/>
              </a:buClr>
              <a:buFont typeface="Wingdings" panose="05000000000000000000" pitchFamily="34" charset="0"/>
            </a:pPr>
            <a:r>
              <a:rPr lang="en-US">
                <a:ea typeface="+mn-lt"/>
                <a:cs typeface="+mn-lt"/>
              </a:rPr>
              <a:t>rd=x0 (e.g. C.ADD x0, t0).</a:t>
            </a:r>
            <a:endParaRPr lang="en-US">
              <a:ea typeface="+mn-lt"/>
              <a:cs typeface="+mn-lt"/>
            </a:endParaRPr>
          </a:p>
          <a:p>
            <a:pPr lvl="3">
              <a:buClr>
                <a:srgbClr val="F7B217"/>
              </a:buClr>
              <a:buFont typeface="Wingdings" panose="05000000000000000000" pitchFamily="34" charset="0"/>
            </a:pPr>
            <a:r>
              <a:rPr lang="en-US" err="1">
                <a:ea typeface="+mn-lt"/>
                <a:cs typeface="+mn-lt"/>
              </a:rPr>
              <a:t>rd</a:t>
            </a:r>
            <a:r>
              <a:rPr lang="en-US">
                <a:ea typeface="+mn-lt"/>
                <a:cs typeface="+mn-lt"/>
              </a:rPr>
              <a:t> is overwritten with a copy of itself (e.g. C.ADDI t0, 0). </a:t>
            </a:r>
            <a:endParaRPr lang="en-US">
              <a:ea typeface="+mn-lt"/>
              <a:cs typeface="+mn-lt"/>
            </a:endParaRPr>
          </a:p>
          <a:p>
            <a:pPr marL="457200" lvl="1" indent="0">
              <a:buFont typeface="Courier New" panose="02070309020205020404" pitchFamily="49" charset="0"/>
              <a:buNone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pPr>
              <a:buClr>
                <a:srgbClr val="F7B217"/>
              </a:buClr>
              <a:buNone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pPr>
              <a:buClr>
                <a:srgbClr val="F7B217"/>
              </a:buClr>
              <a:buNone/>
            </a:pPr>
            <a:endParaRPr lang="en-US" sz="3600">
              <a:ea typeface="Calibri" panose="020F0502020204030204"/>
              <a:cs typeface="Calibri" panose="020F0502020204030204"/>
            </a:endParaRPr>
          </a:p>
          <a:p>
            <a:pPr>
              <a:buClr>
                <a:srgbClr val="F7B217"/>
              </a:buClr>
              <a:buNone/>
            </a:pPr>
            <a:endParaRPr lang="en-US" sz="3600">
              <a:ea typeface="Calibri" panose="020F0502020204030204"/>
              <a:cs typeface="Calibri" panose="020F0502020204030204"/>
            </a:endParaRPr>
          </a:p>
          <a:p>
            <a:pPr>
              <a:buClr>
                <a:srgbClr val="F7B217"/>
              </a:buClr>
              <a:buNone/>
            </a:pPr>
            <a:endParaRPr lang="en-US" sz="3600">
              <a:ea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r>
              <a:rPr lang="en-GB" b="1">
                <a:solidFill>
                  <a:schemeClr val="bg1"/>
                </a:solidFill>
              </a:rPr>
              <a:t>C-Extension : Compressed Decoder</a:t>
            </a:r>
            <a:endParaRPr lang="en-US"/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/>
          <p:nvPr/>
        </p:nvSpPr>
        <p:spPr>
          <a:xfrm>
            <a:off x="649143" y="1589515"/>
            <a:ext cx="10438900" cy="44604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B217"/>
              </a:buClr>
            </a:pPr>
            <a:r>
              <a:rPr lang="en-US">
                <a:ea typeface="+mn-lt"/>
                <a:cs typeface="+mn-lt"/>
              </a:rPr>
              <a:t>RVC Instruction Set Listings for Quadrant-0</a:t>
            </a:r>
            <a:br>
              <a:rPr lang="en-US">
                <a:ea typeface="+mn-lt"/>
                <a:cs typeface="+mn-lt"/>
              </a:rPr>
            </a:br>
            <a:br>
              <a:rPr lang="en-US">
                <a:ea typeface="+mn-lt"/>
                <a:cs typeface="+mn-lt"/>
              </a:rPr>
            </a:br>
            <a:endParaRPr lang="en-US">
              <a:ea typeface="+mn-lt"/>
              <a:cs typeface="+mn-lt"/>
            </a:endParaRPr>
          </a:p>
          <a:p>
            <a:pPr>
              <a:buClr>
                <a:srgbClr val="F7B217"/>
              </a:buClr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pPr>
              <a:buClr>
                <a:srgbClr val="F7B217"/>
              </a:buClr>
            </a:pPr>
            <a:endParaRPr lang="en-US" sz="3600">
              <a:ea typeface="Calibri" panose="020F0502020204030204"/>
              <a:cs typeface="Calibri" panose="020F0502020204030204"/>
            </a:endParaRPr>
          </a:p>
          <a:p>
            <a:pPr>
              <a:buClr>
                <a:srgbClr val="F7B217"/>
              </a:buClr>
            </a:pPr>
            <a:endParaRPr lang="en-US" sz="3600">
              <a:ea typeface="Calibri" panose="020F0502020204030204"/>
              <a:cs typeface="Calibri" panose="020F0502020204030204"/>
            </a:endParaRPr>
          </a:p>
          <a:p>
            <a:pPr>
              <a:buClr>
                <a:srgbClr val="F7B217"/>
              </a:buClr>
            </a:pPr>
            <a:endParaRPr lang="en-US" sz="360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458" y="2245678"/>
            <a:ext cx="8467725" cy="366712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r>
              <a:rPr lang="en-GB" b="1">
                <a:solidFill>
                  <a:schemeClr val="bg1"/>
                </a:solidFill>
              </a:rPr>
              <a:t>C-Extension : Compressed Decoder</a:t>
            </a:r>
            <a:endParaRPr lang="en-US"/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/>
          <p:nvPr/>
        </p:nvSpPr>
        <p:spPr>
          <a:xfrm>
            <a:off x="649143" y="1589515"/>
            <a:ext cx="10438900" cy="44604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B217"/>
              </a:buClr>
            </a:pPr>
            <a:r>
              <a:rPr lang="en-US">
                <a:ea typeface="+mn-lt"/>
                <a:cs typeface="+mn-lt"/>
              </a:rPr>
              <a:t>RVC Instruction Set Listings for Quadrant-1</a:t>
            </a:r>
            <a:endParaRPr lang="en-US">
              <a:cs typeface="Calibri" panose="020F0502020204030204"/>
            </a:endParaRPr>
          </a:p>
          <a:p>
            <a:pPr>
              <a:buClr>
                <a:srgbClr val="F7B217"/>
              </a:buClr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pPr>
              <a:buClr>
                <a:srgbClr val="F7B217"/>
              </a:buClr>
            </a:pPr>
            <a:endParaRPr lang="en-US" sz="3600">
              <a:ea typeface="Calibri" panose="020F0502020204030204"/>
              <a:cs typeface="Calibri" panose="020F0502020204030204"/>
            </a:endParaRPr>
          </a:p>
          <a:p>
            <a:pPr>
              <a:buClr>
                <a:srgbClr val="F7B217"/>
              </a:buClr>
            </a:pPr>
            <a:endParaRPr lang="en-US" sz="3600">
              <a:ea typeface="Calibri" panose="020F0502020204030204"/>
              <a:cs typeface="Calibri" panose="020F0502020204030204"/>
            </a:endParaRPr>
          </a:p>
          <a:p>
            <a:pPr>
              <a:buClr>
                <a:srgbClr val="F7B217"/>
              </a:buClr>
            </a:pPr>
            <a:endParaRPr lang="en-US" sz="360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985" y="2052320"/>
            <a:ext cx="6142990" cy="423672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r>
              <a:rPr lang="en-GB" b="1">
                <a:solidFill>
                  <a:schemeClr val="bg1"/>
                </a:solidFill>
              </a:rPr>
              <a:t>C-Extension : Compressed Decoder</a:t>
            </a:r>
            <a:endParaRPr lang="en-US"/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/>
          <p:nvPr/>
        </p:nvSpPr>
        <p:spPr>
          <a:xfrm>
            <a:off x="649143" y="1589515"/>
            <a:ext cx="10438900" cy="44604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B217"/>
              </a:buClr>
            </a:pPr>
            <a:r>
              <a:rPr lang="en-US">
                <a:ea typeface="+mn-lt"/>
                <a:cs typeface="+mn-lt"/>
              </a:rPr>
              <a:t>RVC Instruction Set Listings for Quadrant-2</a:t>
            </a:r>
            <a:endParaRPr lang="en-US">
              <a:ea typeface="+mn-lt"/>
              <a:cs typeface="+mn-lt"/>
            </a:endParaRPr>
          </a:p>
          <a:p>
            <a:pPr>
              <a:buClr>
                <a:srgbClr val="F7B217"/>
              </a:buClr>
            </a:pPr>
            <a:endParaRPr lang="en-US" sz="3600">
              <a:ea typeface="Calibri" panose="020F0502020204030204"/>
              <a:cs typeface="Calibri" panose="020F0502020204030204"/>
            </a:endParaRPr>
          </a:p>
          <a:p>
            <a:pPr>
              <a:buClr>
                <a:srgbClr val="F7B217"/>
              </a:buClr>
            </a:pPr>
            <a:endParaRPr lang="en-US" sz="3600">
              <a:ea typeface="Calibri" panose="020F0502020204030204"/>
              <a:cs typeface="Calibri" panose="020F0502020204030204"/>
            </a:endParaRPr>
          </a:p>
          <a:p>
            <a:pPr>
              <a:buClr>
                <a:srgbClr val="F7B217"/>
              </a:buClr>
            </a:pPr>
            <a:endParaRPr lang="en-US" sz="360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304" y="1997456"/>
            <a:ext cx="8593455" cy="427736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erformance Lies at the Heart of all Business Innovation | Network World"/>
          <p:cNvPicPr>
            <a:picLocks noChangeAspect="1" noChangeArrowheads="1"/>
          </p:cNvPicPr>
          <p:nvPr/>
        </p:nvPicPr>
        <p:blipFill rotWithShape="1">
          <a:blip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93" b="1737"/>
          <a:stretch>
            <a:fillRect/>
          </a:stretch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>
            <a:normAutofit/>
          </a:bodyPr>
          <a:lstStyle/>
          <a:p>
            <a:br>
              <a:rPr lang="en-US" b="1">
                <a:solidFill>
                  <a:srgbClr val="FFFFFF"/>
                </a:solidFill>
              </a:rPr>
            </a:br>
            <a:r>
              <a:rPr lang="en-US" b="1">
                <a:solidFill>
                  <a:srgbClr val="FFFFFF"/>
                </a:solidFill>
              </a:rPr>
              <a:t>Implementation of M ISA</a:t>
            </a: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7048" y="4599432"/>
            <a:ext cx="9144000" cy="1536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400">
              <a:solidFill>
                <a:schemeClr val="bg1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Autofit/>
          </a:bodyPr>
          <a:lstStyle/>
          <a:p>
            <a:r>
              <a:rPr lang="en-GB" sz="3200" b="1">
                <a:solidFill>
                  <a:schemeClr val="bg1"/>
                </a:solidFill>
                <a:cs typeface="Calibri Light" panose="020F0302020204030204"/>
              </a:rPr>
              <a:t>Integer Multiplication And Division Instructions Extension</a:t>
            </a:r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190750" y="2803071"/>
          <a:ext cx="8312828" cy="339916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72174"/>
                <a:gridCol w="751913"/>
                <a:gridCol w="905081"/>
                <a:gridCol w="737989"/>
                <a:gridCol w="751913"/>
                <a:gridCol w="4093758"/>
              </a:tblGrid>
              <a:tr h="69485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Instruction </a:t>
                      </a:r>
                      <a:endParaRPr lang="en-GB" sz="1400" b="1" i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Format </a:t>
                      </a:r>
                      <a:endParaRPr lang="en-GB" sz="1400" b="1" i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Opcode </a:t>
                      </a:r>
                      <a:endParaRPr lang="en-GB" sz="1400" b="1" i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Funct3 </a:t>
                      </a:r>
                      <a:endParaRPr lang="en-GB" sz="1400" b="1" i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Funct7 </a:t>
                      </a:r>
                      <a:endParaRPr lang="en-GB" sz="1400" b="1" i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Description </a:t>
                      </a:r>
                      <a:endParaRPr lang="en-GB" sz="1400" b="1" i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45071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mul </a:t>
                      </a:r>
                      <a:endParaRPr lang="en-GB" sz="1400" b="1" i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R </a:t>
                      </a:r>
                      <a:endParaRPr lang="en-GB" sz="1400" b="1" i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0110011 </a:t>
                      </a:r>
                      <a:endParaRPr lang="en-GB" sz="1400" b="1" i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0x0 </a:t>
                      </a:r>
                      <a:endParaRPr lang="en-GB" sz="1400" b="1" i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0x01 </a:t>
                      </a:r>
                      <a:endParaRPr lang="en-GB" sz="1400" b="1" i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 i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rd</a:t>
                      </a:r>
                      <a:r>
                        <a:rPr lang="en-GB" sz="1400" b="1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= (rs1 * rs2)[63:0] </a:t>
                      </a:r>
                      <a:endParaRPr lang="en-GB" sz="1400" b="1" i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071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mulh </a:t>
                      </a:r>
                      <a:endParaRPr lang="en-GB" sz="1400" b="1" i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R </a:t>
                      </a:r>
                      <a:endParaRPr lang="en-GB" sz="1400" b="1" i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0110011 </a:t>
                      </a:r>
                      <a:endParaRPr lang="en-GB" sz="1400" b="1" i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0x1 </a:t>
                      </a:r>
                      <a:endParaRPr lang="en-GB" sz="1400" b="1" i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0x01 </a:t>
                      </a:r>
                      <a:endParaRPr lang="en-GB" sz="1400" b="1" i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 i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rd</a:t>
                      </a:r>
                      <a:r>
                        <a:rPr lang="en-GB" sz="1400" b="1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= (rs1 * rs2)[127:32] </a:t>
                      </a:r>
                      <a:endParaRPr lang="en-GB" sz="1400" b="1" i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071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mulhsu </a:t>
                      </a:r>
                      <a:endParaRPr lang="en-GB" sz="1400" b="1" i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R </a:t>
                      </a:r>
                      <a:endParaRPr lang="en-GB" sz="1400" b="1" i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0110011 </a:t>
                      </a:r>
                      <a:endParaRPr lang="en-GB" sz="1400" b="1" i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0x2 </a:t>
                      </a:r>
                      <a:endParaRPr lang="en-GB" sz="1400" b="1" i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0x01 </a:t>
                      </a:r>
                      <a:endParaRPr lang="en-GB" sz="1400" b="1" i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 i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rd</a:t>
                      </a:r>
                      <a:r>
                        <a:rPr lang="en-GB" sz="1400" b="1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= (rs1 * rs2)[127:32] </a:t>
                      </a:r>
                      <a:endParaRPr lang="en-GB" sz="1400" b="1" i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071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mulhu </a:t>
                      </a:r>
                      <a:endParaRPr lang="en-GB" sz="1400" b="1" i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R </a:t>
                      </a:r>
                      <a:endParaRPr lang="en-GB" sz="1400" b="1" i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0110011 </a:t>
                      </a:r>
                      <a:endParaRPr lang="en-GB" sz="1400" b="1" i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0x3 </a:t>
                      </a:r>
                      <a:endParaRPr lang="en-GB" sz="1400" b="1" i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0x01 </a:t>
                      </a:r>
                      <a:endParaRPr lang="en-GB" sz="1400" b="1" i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 i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rd</a:t>
                      </a:r>
                      <a:r>
                        <a:rPr lang="en-GB" sz="1400" b="1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= (rs1 * rs2)[127:32] </a:t>
                      </a:r>
                      <a:endParaRPr lang="en-GB" sz="1400" b="1" i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071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div </a:t>
                      </a:r>
                      <a:endParaRPr lang="en-GB" sz="1400" b="1" i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R </a:t>
                      </a:r>
                      <a:endParaRPr lang="en-GB" sz="1400" b="1" i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0110011 </a:t>
                      </a:r>
                      <a:endParaRPr lang="en-GB" sz="1400" b="1" i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0x4 </a:t>
                      </a:r>
                      <a:endParaRPr lang="en-GB" sz="1400" b="1" i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0x01 </a:t>
                      </a:r>
                      <a:endParaRPr lang="en-GB" sz="1400" b="1" i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 i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rd</a:t>
                      </a:r>
                      <a:r>
                        <a:rPr lang="en-GB" sz="1400" b="1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= rs1 / rs2 </a:t>
                      </a:r>
                      <a:endParaRPr lang="en-GB" sz="1400" b="1" i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071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divu </a:t>
                      </a:r>
                      <a:endParaRPr lang="en-GB" sz="1400" b="1" i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R </a:t>
                      </a:r>
                      <a:endParaRPr lang="en-GB" sz="1400" b="1" i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0110011 </a:t>
                      </a:r>
                      <a:endParaRPr lang="en-GB" sz="1400" b="1" i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0x5 </a:t>
                      </a:r>
                      <a:endParaRPr lang="en-GB" sz="1400" b="1" i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0x01 </a:t>
                      </a:r>
                      <a:endParaRPr lang="en-GB" sz="1400" b="1" i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 i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rd</a:t>
                      </a:r>
                      <a:r>
                        <a:rPr lang="en-GB" sz="1400" b="1" i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= rs1 / rs2 </a:t>
                      </a:r>
                      <a:endParaRPr lang="en-GB" sz="1400" b="1" i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00791" y="1718128"/>
            <a:ext cx="10706100" cy="9531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>
                <a:latin typeface="Calibri" panose="020F0502020204030204"/>
                <a:cs typeface="Calibri" panose="020F0502020204030204"/>
              </a:rPr>
              <a:t>RV32M ISA</a:t>
            </a:r>
            <a:r>
              <a:rPr lang="en-US" sz="2800">
                <a:latin typeface="Calibri" panose="020F0502020204030204"/>
                <a:cs typeface="Calibri" panose="020F0502020204030204"/>
              </a:rPr>
              <a:t> introduces a total of thirteen multiplication and division instructions as shown in the table.</a:t>
            </a:r>
            <a:endParaRPr lang="en-US" sz="2800"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Autofit/>
          </a:bodyPr>
          <a:lstStyle/>
          <a:p>
            <a:r>
              <a:rPr lang="en-GB" sz="3200" b="1">
                <a:solidFill>
                  <a:schemeClr val="bg1"/>
                </a:solidFill>
                <a:cs typeface="Calibri Light" panose="020F0302020204030204"/>
              </a:rPr>
              <a:t>Integer Multiplication And Division Instructions Extension</a:t>
            </a:r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700892" y="1714500"/>
          <a:ext cx="8789024" cy="448038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33588"/>
                <a:gridCol w="794978"/>
                <a:gridCol w="956922"/>
                <a:gridCol w="780268"/>
                <a:gridCol w="794978"/>
                <a:gridCol w="4328290"/>
              </a:tblGrid>
              <a:tr h="56004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1">
                          <a:effectLst/>
                          <a:latin typeface="Calibri" panose="020F0502020204030204"/>
                        </a:rPr>
                        <a:t>Instruction</a:t>
                      </a:r>
                      <a:endParaRPr lang="en-GB" sz="1400" b="1">
                        <a:effectLst/>
                        <a:latin typeface="Calibri" panose="020F0502020204030204"/>
                      </a:endParaRPr>
                    </a:p>
                  </a:txBody>
                  <a:tcPr marL="46673" marR="46673" marT="32004" marB="320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1" err="1">
                          <a:effectLst/>
                          <a:latin typeface="Calibri" panose="020F0502020204030204"/>
                        </a:rPr>
                        <a:t>Fromat</a:t>
                      </a:r>
                      <a:endParaRPr lang="en-GB" sz="1400" b="1" err="1">
                        <a:effectLst/>
                        <a:latin typeface="Calibri" panose="020F0502020204030204"/>
                      </a:endParaRPr>
                    </a:p>
                  </a:txBody>
                  <a:tcPr marL="46673" marR="46673" marT="32004" marB="320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1" err="1">
                          <a:effectLst/>
                          <a:latin typeface="Calibri" panose="020F0502020204030204"/>
                        </a:rPr>
                        <a:t>Opcade</a:t>
                      </a:r>
                      <a:endParaRPr lang="en-GB" sz="1400" b="1" err="1">
                        <a:effectLst/>
                        <a:latin typeface="Calibri" panose="020F0502020204030204"/>
                      </a:endParaRPr>
                    </a:p>
                  </a:txBody>
                  <a:tcPr marL="46673" marR="46673" marT="32004" marB="320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1">
                          <a:effectLst/>
                          <a:latin typeface="Calibri" panose="020F0502020204030204"/>
                        </a:rPr>
                        <a:t>Funct3</a:t>
                      </a:r>
                      <a:endParaRPr lang="en-GB" sz="1400" b="1">
                        <a:effectLst/>
                        <a:latin typeface="Calibri" panose="020F0502020204030204"/>
                      </a:endParaRPr>
                    </a:p>
                  </a:txBody>
                  <a:tcPr marL="46673" marR="46673" marT="32004" marB="320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1">
                          <a:effectLst/>
                          <a:latin typeface="Calibri" panose="020F0502020204030204"/>
                        </a:rPr>
                        <a:t>Funct7</a:t>
                      </a:r>
                      <a:endParaRPr lang="en-GB" sz="1400" b="1">
                        <a:effectLst/>
                        <a:latin typeface="Calibri" panose="020F0502020204030204"/>
                      </a:endParaRPr>
                    </a:p>
                  </a:txBody>
                  <a:tcPr marL="46673" marR="46673" marT="32004" marB="320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>
                          <a:effectLst/>
                          <a:latin typeface="Calibri" panose="020F0502020204030204"/>
                        </a:rPr>
                        <a:t>Description</a:t>
                      </a:r>
                      <a:endParaRPr lang="en-GB" sz="1400">
                        <a:effectLst/>
                        <a:latin typeface="Calibri" panose="020F0502020204030204"/>
                      </a:endParaRPr>
                    </a:p>
                  </a:txBody>
                  <a:tcPr marL="46673" marR="46673" marT="32004" marB="320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</a:tr>
              <a:tr h="56004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>
                          <a:effectLst/>
                          <a:latin typeface="Calibri" panose="020F0502020204030204"/>
                        </a:rPr>
                        <a:t>rem </a:t>
                      </a:r>
                      <a:endParaRPr lang="en-GB" sz="1400">
                        <a:effectLst/>
                        <a:latin typeface="Calibri" panose="020F0502020204030204"/>
                      </a:endParaRPr>
                    </a:p>
                  </a:txBody>
                  <a:tcPr marL="46673" marR="46673" marT="32004" marB="320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>
                          <a:effectLst/>
                          <a:latin typeface="Calibri" panose="020F0502020204030204"/>
                        </a:rPr>
                        <a:t>R </a:t>
                      </a:r>
                      <a:endParaRPr lang="en-GB" sz="1400">
                        <a:effectLst/>
                        <a:latin typeface="Calibri" panose="020F0502020204030204"/>
                      </a:endParaRPr>
                    </a:p>
                  </a:txBody>
                  <a:tcPr marL="46673" marR="46673" marT="32004" marB="320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>
                          <a:effectLst/>
                          <a:latin typeface="Calibri" panose="020F0502020204030204"/>
                        </a:rPr>
                        <a:t>0110011 </a:t>
                      </a:r>
                      <a:endParaRPr lang="en-US"/>
                    </a:p>
                  </a:txBody>
                  <a:tcPr marL="46673" marR="46673" marT="32004" marB="320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>
                          <a:effectLst/>
                          <a:latin typeface="Calibri" panose="020F0502020204030204"/>
                        </a:rPr>
                        <a:t>0x6 </a:t>
                      </a:r>
                      <a:endParaRPr lang="en-GB" sz="1400">
                        <a:effectLst/>
                        <a:latin typeface="Calibri" panose="020F0502020204030204"/>
                      </a:endParaRPr>
                    </a:p>
                  </a:txBody>
                  <a:tcPr marL="46673" marR="46673" marT="32004" marB="320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>
                          <a:effectLst/>
                          <a:latin typeface="Calibri" panose="020F0502020204030204"/>
                        </a:rPr>
                        <a:t>0x01 </a:t>
                      </a:r>
                      <a:endParaRPr lang="en-GB" sz="1400">
                        <a:effectLst/>
                        <a:latin typeface="Calibri" panose="020F0502020204030204"/>
                      </a:endParaRPr>
                    </a:p>
                  </a:txBody>
                  <a:tcPr marL="46673" marR="46673" marT="32004" marB="320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 err="1">
                          <a:effectLst/>
                          <a:latin typeface="Calibri" panose="020F0502020204030204"/>
                        </a:rPr>
                        <a:t>rd</a:t>
                      </a:r>
                      <a:r>
                        <a:rPr lang="en-GB" sz="1400" b="1">
                          <a:effectLst/>
                          <a:latin typeface="Calibri" panose="020F0502020204030204"/>
                        </a:rPr>
                        <a:t> = rs1 % rs2 </a:t>
                      </a:r>
                      <a:endParaRPr lang="en-GB" sz="1400">
                        <a:effectLst/>
                        <a:latin typeface="Calibri" panose="020F0502020204030204"/>
                      </a:endParaRPr>
                    </a:p>
                  </a:txBody>
                  <a:tcPr marL="46673" marR="46673" marT="32004" marB="320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6004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 err="1">
                          <a:effectLst/>
                          <a:latin typeface="Calibri" panose="020F0502020204030204"/>
                        </a:rPr>
                        <a:t>remu</a:t>
                      </a:r>
                      <a:r>
                        <a:rPr lang="en-GB" sz="1400" b="1">
                          <a:effectLst/>
                          <a:latin typeface="Calibri" panose="020F0502020204030204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/>
                      </a:endParaRPr>
                    </a:p>
                  </a:txBody>
                  <a:tcPr marL="46673" marR="46673" marT="32004" marB="320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>
                          <a:effectLst/>
                          <a:latin typeface="Calibri" panose="020F0502020204030204"/>
                        </a:rPr>
                        <a:t>R </a:t>
                      </a:r>
                      <a:endParaRPr lang="en-GB" sz="1400">
                        <a:effectLst/>
                        <a:latin typeface="Calibri" panose="020F0502020204030204"/>
                      </a:endParaRPr>
                    </a:p>
                  </a:txBody>
                  <a:tcPr marL="46673" marR="46673" marT="32004" marB="320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>
                          <a:effectLst/>
                          <a:latin typeface="Calibri" panose="020F0502020204030204"/>
                        </a:rPr>
                        <a:t>0110011 </a:t>
                      </a:r>
                      <a:endParaRPr lang="en-US"/>
                    </a:p>
                  </a:txBody>
                  <a:tcPr marL="46673" marR="46673" marT="32004" marB="320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>
                          <a:effectLst/>
                          <a:latin typeface="Calibri" panose="020F0502020204030204"/>
                        </a:rPr>
                        <a:t>0x7 </a:t>
                      </a:r>
                      <a:endParaRPr lang="en-GB" sz="1400">
                        <a:effectLst/>
                        <a:latin typeface="Calibri" panose="020F0502020204030204"/>
                      </a:endParaRPr>
                    </a:p>
                  </a:txBody>
                  <a:tcPr marL="46673" marR="46673" marT="32004" marB="320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>
                          <a:effectLst/>
                          <a:latin typeface="Calibri" panose="020F0502020204030204"/>
                        </a:rPr>
                        <a:t>0x01 </a:t>
                      </a:r>
                      <a:endParaRPr lang="en-GB" sz="1400">
                        <a:effectLst/>
                        <a:latin typeface="Calibri" panose="020F0502020204030204"/>
                      </a:endParaRPr>
                    </a:p>
                  </a:txBody>
                  <a:tcPr marL="46673" marR="46673" marT="32004" marB="320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 err="1">
                          <a:effectLst/>
                          <a:latin typeface="Calibri" panose="020F0502020204030204"/>
                        </a:rPr>
                        <a:t>rd</a:t>
                      </a:r>
                      <a:r>
                        <a:rPr lang="en-GB" sz="1400" b="1">
                          <a:effectLst/>
                          <a:latin typeface="Calibri" panose="020F0502020204030204"/>
                        </a:rPr>
                        <a:t> = rs1 % rs2 </a:t>
                      </a:r>
                      <a:endParaRPr lang="en-GB" sz="1400">
                        <a:effectLst/>
                        <a:latin typeface="Calibri" panose="020F0502020204030204"/>
                      </a:endParaRPr>
                    </a:p>
                  </a:txBody>
                  <a:tcPr marL="46673" marR="46673" marT="32004" marB="320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6004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 err="1">
                          <a:effectLst/>
                          <a:latin typeface="Calibri" panose="020F0502020204030204"/>
                        </a:rPr>
                        <a:t>mulw</a:t>
                      </a:r>
                      <a:r>
                        <a:rPr lang="en-GB" sz="1400" b="1">
                          <a:effectLst/>
                          <a:latin typeface="Calibri" panose="020F0502020204030204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/>
                      </a:endParaRPr>
                    </a:p>
                  </a:txBody>
                  <a:tcPr marL="46673" marR="46673" marT="32004" marB="320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>
                          <a:effectLst/>
                          <a:latin typeface="Calibri" panose="020F0502020204030204"/>
                        </a:rPr>
                        <a:t>R </a:t>
                      </a:r>
                      <a:endParaRPr lang="en-GB" sz="1400">
                        <a:effectLst/>
                        <a:latin typeface="Calibri" panose="020F0502020204030204"/>
                      </a:endParaRPr>
                    </a:p>
                  </a:txBody>
                  <a:tcPr marL="46673" marR="46673" marT="32004" marB="320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>
                          <a:effectLst/>
                          <a:latin typeface="Calibri" panose="020F0502020204030204"/>
                        </a:rPr>
                        <a:t>0111011 </a:t>
                      </a:r>
                      <a:endParaRPr lang="en-US"/>
                    </a:p>
                  </a:txBody>
                  <a:tcPr marL="46673" marR="46673" marT="32004" marB="320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>
                          <a:effectLst/>
                          <a:latin typeface="Calibri" panose="020F0502020204030204"/>
                        </a:rPr>
                        <a:t>0x0 </a:t>
                      </a:r>
                      <a:endParaRPr lang="en-GB" sz="1400">
                        <a:effectLst/>
                        <a:latin typeface="Calibri" panose="020F0502020204030204"/>
                      </a:endParaRPr>
                    </a:p>
                  </a:txBody>
                  <a:tcPr marL="46673" marR="46673" marT="32004" marB="320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>
                          <a:effectLst/>
                          <a:latin typeface="Calibri" panose="020F0502020204030204"/>
                        </a:rPr>
                        <a:t>0x01 </a:t>
                      </a:r>
                      <a:endParaRPr lang="en-GB" sz="1400">
                        <a:effectLst/>
                        <a:latin typeface="Calibri" panose="020F0502020204030204"/>
                      </a:endParaRPr>
                    </a:p>
                  </a:txBody>
                  <a:tcPr marL="46673" marR="46673" marT="32004" marB="320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 err="1">
                          <a:effectLst/>
                          <a:latin typeface="Calibri" panose="020F0502020204030204"/>
                        </a:rPr>
                        <a:t>rd</a:t>
                      </a:r>
                      <a:r>
                        <a:rPr lang="en-GB" sz="1400" b="1">
                          <a:effectLst/>
                          <a:latin typeface="Calibri" panose="020F0502020204030204"/>
                        </a:rPr>
                        <a:t> = rs1[31:0] * rs2[31:0] (sign extend) </a:t>
                      </a:r>
                      <a:endParaRPr lang="en-GB" sz="1400">
                        <a:effectLst/>
                        <a:latin typeface="Calibri" panose="020F0502020204030204"/>
                      </a:endParaRPr>
                    </a:p>
                  </a:txBody>
                  <a:tcPr marL="46673" marR="46673" marT="32004" marB="320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6004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 err="1">
                          <a:effectLst/>
                          <a:latin typeface="Calibri" panose="020F0502020204030204"/>
                        </a:rPr>
                        <a:t>divw</a:t>
                      </a:r>
                      <a:r>
                        <a:rPr lang="en-GB" sz="1400" b="1">
                          <a:effectLst/>
                          <a:latin typeface="Calibri" panose="020F0502020204030204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/>
                      </a:endParaRPr>
                    </a:p>
                  </a:txBody>
                  <a:tcPr marL="46673" marR="46673" marT="32004" marB="320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>
                          <a:effectLst/>
                          <a:latin typeface="Calibri" panose="020F0502020204030204"/>
                        </a:rPr>
                        <a:t>R </a:t>
                      </a:r>
                      <a:endParaRPr lang="en-GB" sz="1400">
                        <a:effectLst/>
                        <a:latin typeface="Calibri" panose="020F0502020204030204"/>
                      </a:endParaRPr>
                    </a:p>
                  </a:txBody>
                  <a:tcPr marL="46673" marR="46673" marT="32004" marB="320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>
                          <a:effectLst/>
                          <a:latin typeface="Calibri" panose="020F0502020204030204"/>
                        </a:rPr>
                        <a:t>0111011 </a:t>
                      </a:r>
                      <a:endParaRPr lang="en-US"/>
                    </a:p>
                  </a:txBody>
                  <a:tcPr marL="46673" marR="46673" marT="32004" marB="320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>
                          <a:effectLst/>
                          <a:latin typeface="Calibri" panose="020F0502020204030204"/>
                        </a:rPr>
                        <a:t>0x4 </a:t>
                      </a:r>
                      <a:endParaRPr lang="en-GB" sz="1400">
                        <a:effectLst/>
                        <a:latin typeface="Calibri" panose="020F0502020204030204"/>
                      </a:endParaRPr>
                    </a:p>
                  </a:txBody>
                  <a:tcPr marL="46673" marR="46673" marT="32004" marB="320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>
                          <a:effectLst/>
                          <a:latin typeface="Calibri" panose="020F0502020204030204"/>
                        </a:rPr>
                        <a:t>0x01 </a:t>
                      </a:r>
                      <a:endParaRPr lang="en-GB" sz="1400">
                        <a:effectLst/>
                        <a:latin typeface="Calibri" panose="020F0502020204030204"/>
                      </a:endParaRPr>
                    </a:p>
                  </a:txBody>
                  <a:tcPr marL="46673" marR="46673" marT="32004" marB="320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 err="1">
                          <a:effectLst/>
                          <a:latin typeface="Calibri" panose="020F0502020204030204"/>
                        </a:rPr>
                        <a:t>rd</a:t>
                      </a:r>
                      <a:r>
                        <a:rPr lang="en-GB" sz="1400" b="1">
                          <a:effectLst/>
                          <a:latin typeface="Calibri" panose="020F0502020204030204"/>
                        </a:rPr>
                        <a:t> = rs1[31:0] / rs2[31:0] (sign extend) </a:t>
                      </a:r>
                      <a:endParaRPr lang="en-GB" sz="1400">
                        <a:effectLst/>
                        <a:latin typeface="Calibri" panose="020F0502020204030204"/>
                      </a:endParaRPr>
                    </a:p>
                  </a:txBody>
                  <a:tcPr marL="46673" marR="46673" marT="32004" marB="320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6004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 err="1">
                          <a:effectLst/>
                          <a:latin typeface="Calibri" panose="020F0502020204030204"/>
                        </a:rPr>
                        <a:t>divuw</a:t>
                      </a:r>
                      <a:r>
                        <a:rPr lang="en-GB" sz="1400" b="1">
                          <a:effectLst/>
                          <a:latin typeface="Calibri" panose="020F0502020204030204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/>
                      </a:endParaRPr>
                    </a:p>
                  </a:txBody>
                  <a:tcPr marL="46673" marR="46673" marT="32004" marB="320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>
                          <a:effectLst/>
                          <a:latin typeface="Calibri" panose="020F0502020204030204"/>
                        </a:rPr>
                        <a:t>R </a:t>
                      </a:r>
                      <a:endParaRPr lang="en-GB" sz="1400">
                        <a:effectLst/>
                        <a:latin typeface="Calibri" panose="020F0502020204030204"/>
                      </a:endParaRPr>
                    </a:p>
                  </a:txBody>
                  <a:tcPr marL="46673" marR="46673" marT="32004" marB="320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>
                          <a:effectLst/>
                          <a:latin typeface="Calibri" panose="020F0502020204030204"/>
                        </a:rPr>
                        <a:t>0111011 </a:t>
                      </a:r>
                      <a:endParaRPr lang="en-US"/>
                    </a:p>
                  </a:txBody>
                  <a:tcPr marL="46673" marR="46673" marT="32004" marB="320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>
                          <a:effectLst/>
                          <a:latin typeface="Calibri" panose="020F0502020204030204"/>
                        </a:rPr>
                        <a:t>0x5 </a:t>
                      </a:r>
                      <a:endParaRPr lang="en-GB" sz="1400">
                        <a:effectLst/>
                        <a:latin typeface="Calibri" panose="020F0502020204030204"/>
                      </a:endParaRPr>
                    </a:p>
                  </a:txBody>
                  <a:tcPr marL="46673" marR="46673" marT="32004" marB="320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>
                          <a:effectLst/>
                          <a:latin typeface="Calibri" panose="020F0502020204030204"/>
                        </a:rPr>
                        <a:t>0x01 </a:t>
                      </a:r>
                      <a:endParaRPr lang="en-GB" sz="1400">
                        <a:effectLst/>
                        <a:latin typeface="Calibri" panose="020F0502020204030204"/>
                      </a:endParaRPr>
                    </a:p>
                  </a:txBody>
                  <a:tcPr marL="46673" marR="46673" marT="32004" marB="320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 err="1">
                          <a:effectLst/>
                          <a:latin typeface="Calibri" panose="020F0502020204030204"/>
                        </a:rPr>
                        <a:t>rd</a:t>
                      </a:r>
                      <a:r>
                        <a:rPr lang="en-GB" sz="1400" b="1">
                          <a:effectLst/>
                          <a:latin typeface="Calibri" panose="020F0502020204030204"/>
                        </a:rPr>
                        <a:t> = rs1[31:0] / rs2[31:0] (sign extend) </a:t>
                      </a:r>
                      <a:endParaRPr lang="en-GB" sz="1400">
                        <a:effectLst/>
                        <a:latin typeface="Calibri" panose="020F0502020204030204"/>
                      </a:endParaRPr>
                    </a:p>
                  </a:txBody>
                  <a:tcPr marL="46673" marR="46673" marT="32004" marB="320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6004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 err="1">
                          <a:effectLst/>
                          <a:latin typeface="Calibri" panose="020F0502020204030204"/>
                        </a:rPr>
                        <a:t>remw</a:t>
                      </a:r>
                      <a:r>
                        <a:rPr lang="en-GB" sz="1400" b="1">
                          <a:effectLst/>
                          <a:latin typeface="Calibri" panose="020F0502020204030204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/>
                      </a:endParaRPr>
                    </a:p>
                  </a:txBody>
                  <a:tcPr marL="46673" marR="46673" marT="32004" marB="320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>
                          <a:effectLst/>
                          <a:latin typeface="Calibri" panose="020F0502020204030204"/>
                        </a:rPr>
                        <a:t>R </a:t>
                      </a:r>
                      <a:endParaRPr lang="en-GB" sz="1400">
                        <a:effectLst/>
                        <a:latin typeface="Calibri" panose="020F0502020204030204"/>
                      </a:endParaRPr>
                    </a:p>
                  </a:txBody>
                  <a:tcPr marL="46673" marR="46673" marT="32004" marB="320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>
                          <a:effectLst/>
                          <a:latin typeface="Calibri" panose="020F0502020204030204"/>
                        </a:rPr>
                        <a:t>0111011 </a:t>
                      </a:r>
                      <a:endParaRPr lang="en-US"/>
                    </a:p>
                  </a:txBody>
                  <a:tcPr marL="46673" marR="46673" marT="32004" marB="320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>
                          <a:effectLst/>
                          <a:latin typeface="Calibri" panose="020F0502020204030204"/>
                        </a:rPr>
                        <a:t>0x6 </a:t>
                      </a:r>
                      <a:endParaRPr lang="en-GB" sz="1400">
                        <a:effectLst/>
                        <a:latin typeface="Calibri" panose="020F0502020204030204"/>
                      </a:endParaRPr>
                    </a:p>
                  </a:txBody>
                  <a:tcPr marL="46673" marR="46673" marT="32004" marB="320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>
                          <a:effectLst/>
                          <a:latin typeface="Calibri" panose="020F0502020204030204"/>
                        </a:rPr>
                        <a:t>0x01 </a:t>
                      </a:r>
                      <a:endParaRPr lang="en-GB" sz="1400">
                        <a:effectLst/>
                        <a:latin typeface="Calibri" panose="020F0502020204030204"/>
                      </a:endParaRPr>
                    </a:p>
                  </a:txBody>
                  <a:tcPr marL="46673" marR="46673" marT="32004" marB="320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 err="1">
                          <a:effectLst/>
                          <a:latin typeface="Calibri" panose="020F0502020204030204"/>
                        </a:rPr>
                        <a:t>rd</a:t>
                      </a:r>
                      <a:r>
                        <a:rPr lang="en-GB" sz="1400" b="1">
                          <a:effectLst/>
                          <a:latin typeface="Calibri" panose="020F0502020204030204"/>
                        </a:rPr>
                        <a:t> = rs1[31:0] % rs2[31:0] (sign extend) </a:t>
                      </a:r>
                      <a:endParaRPr lang="en-GB" sz="1400">
                        <a:effectLst/>
                        <a:latin typeface="Calibri" panose="020F0502020204030204"/>
                      </a:endParaRPr>
                    </a:p>
                  </a:txBody>
                  <a:tcPr marL="46673" marR="46673" marT="32004" marB="320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6004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 err="1">
                          <a:effectLst/>
                          <a:latin typeface="Calibri" panose="020F0502020204030204"/>
                        </a:rPr>
                        <a:t>remuw</a:t>
                      </a:r>
                      <a:r>
                        <a:rPr lang="en-GB" sz="1400" b="1">
                          <a:effectLst/>
                          <a:latin typeface="Calibri" panose="020F0502020204030204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/>
                      </a:endParaRPr>
                    </a:p>
                  </a:txBody>
                  <a:tcPr marL="46673" marR="46673" marT="32004" marB="320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>
                          <a:effectLst/>
                          <a:latin typeface="Calibri" panose="020F0502020204030204"/>
                        </a:rPr>
                        <a:t>R </a:t>
                      </a:r>
                      <a:endParaRPr lang="en-GB" sz="1400">
                        <a:effectLst/>
                        <a:latin typeface="Calibri" panose="020F0502020204030204"/>
                      </a:endParaRPr>
                    </a:p>
                  </a:txBody>
                  <a:tcPr marL="46673" marR="46673" marT="32004" marB="320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>
                          <a:effectLst/>
                          <a:latin typeface="Calibri" panose="020F0502020204030204"/>
                        </a:rPr>
                        <a:t>0111011 </a:t>
                      </a:r>
                      <a:endParaRPr lang="en-US"/>
                    </a:p>
                  </a:txBody>
                  <a:tcPr marL="46673" marR="46673" marT="32004" marB="320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>
                          <a:effectLst/>
                          <a:latin typeface="Calibri" panose="020F0502020204030204"/>
                        </a:rPr>
                        <a:t>0x7 </a:t>
                      </a:r>
                      <a:endParaRPr lang="en-GB" sz="1400">
                        <a:effectLst/>
                        <a:latin typeface="Calibri" panose="020F0502020204030204"/>
                      </a:endParaRPr>
                    </a:p>
                  </a:txBody>
                  <a:tcPr marL="46673" marR="46673" marT="32004" marB="320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>
                          <a:effectLst/>
                          <a:latin typeface="Calibri" panose="020F0502020204030204"/>
                        </a:rPr>
                        <a:t>0x01 </a:t>
                      </a:r>
                      <a:endParaRPr lang="en-GB" sz="1400">
                        <a:effectLst/>
                        <a:latin typeface="Calibri" panose="020F0502020204030204"/>
                      </a:endParaRPr>
                    </a:p>
                  </a:txBody>
                  <a:tcPr marL="46673" marR="46673" marT="32004" marB="320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 err="1">
                          <a:effectLst/>
                          <a:latin typeface="Calibri" panose="020F0502020204030204"/>
                        </a:rPr>
                        <a:t>rd</a:t>
                      </a:r>
                      <a:r>
                        <a:rPr lang="en-GB" sz="1400" b="1">
                          <a:effectLst/>
                          <a:latin typeface="Calibri" panose="020F0502020204030204"/>
                        </a:rPr>
                        <a:t> = rs1[31:0] % rs2[31:0] (sign extend) </a:t>
                      </a:r>
                      <a:endParaRPr lang="en-GB" sz="1400">
                        <a:effectLst/>
                        <a:latin typeface="Calibri" panose="020F0502020204030204"/>
                      </a:endParaRPr>
                    </a:p>
                  </a:txBody>
                  <a:tcPr marL="46673" marR="46673" marT="32004" marB="320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Autofit/>
          </a:bodyPr>
          <a:lstStyle/>
          <a:p>
            <a:r>
              <a:rPr lang="en-GB" sz="3200" b="1">
                <a:solidFill>
                  <a:schemeClr val="bg1"/>
                </a:solidFill>
                <a:cs typeface="Calibri Light" panose="020F0302020204030204"/>
              </a:rPr>
              <a:t>Control Signals of M-Extension</a:t>
            </a:r>
            <a:endParaRPr lang="en-GB" sz="3200" b="1">
              <a:solidFill>
                <a:schemeClr val="bg1"/>
              </a:solidFill>
              <a:cs typeface="Calibri Light" panose="020F0302020204030204"/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95349" y="1718128"/>
            <a:ext cx="11037207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cs typeface="Calibri" panose="020F0502020204030204"/>
              </a:rPr>
              <a:t>Control Signal from main decoder:</a:t>
            </a:r>
            <a:endParaRPr lang="en-US" sz="2800">
              <a:cs typeface="Calibri" panose="020F0502020204030204"/>
            </a:endParaRPr>
          </a:p>
          <a:p>
            <a:pPr marL="914400" lvl="1" indent="-457200">
              <a:buFont typeface="Calibri" panose="020F0502020204030204"/>
              <a:buChar char="-"/>
            </a:pPr>
            <a:r>
              <a:rPr lang="en-US" sz="2800" err="1">
                <a:cs typeface="Calibri" panose="020F0502020204030204"/>
              </a:rPr>
              <a:t>IM_Sel</a:t>
            </a:r>
            <a:r>
              <a:rPr lang="en-US" sz="2800">
                <a:cs typeface="Calibri" panose="020F0502020204030204"/>
              </a:rPr>
              <a:t>: </a:t>
            </a:r>
            <a:r>
              <a:rPr lang="en-US" sz="2800">
                <a:ea typeface="+mn-lt"/>
                <a:cs typeface="+mn-lt"/>
              </a:rPr>
              <a:t>it acts as an enable signal for the M-extension block and as a select signal for a 2x1 multiplexer. This mux chooses between the output of the M-extension block and the ALU block.</a:t>
            </a:r>
            <a:endParaRPr lang="en-US" sz="2800">
              <a:ea typeface="+mn-lt"/>
              <a:cs typeface="+mn-lt"/>
            </a:endParaRPr>
          </a:p>
          <a:p>
            <a:pPr marL="914400" lvl="1" indent="-457200">
              <a:buFont typeface="Calibri" panose="020F0502020204030204"/>
              <a:buChar char="-"/>
            </a:pPr>
            <a:r>
              <a:rPr lang="en-US" sz="2800" err="1">
                <a:cs typeface="Calibri" panose="020F0502020204030204"/>
              </a:rPr>
              <a:t>IsWord</a:t>
            </a:r>
            <a:r>
              <a:rPr lang="en-US" sz="2800">
                <a:cs typeface="Calibri" panose="020F0502020204030204"/>
              </a:rPr>
              <a:t>: specifies the word instructions</a:t>
            </a:r>
            <a:endParaRPr lang="en-US" sz="2800">
              <a:cs typeface="Calibri" panose="020F050202020403020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1700" y="3962400"/>
            <a:ext cx="11049000" cy="20928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800">
                <a:cs typeface="Calibri" panose="020F0502020204030204"/>
              </a:rPr>
              <a:t>Control Signal from ALU decoder:</a:t>
            </a:r>
            <a:endParaRPr lang="en-US" sz="2800">
              <a:cs typeface="Calibri" panose="020F0502020204030204"/>
            </a:endParaRPr>
          </a:p>
          <a:p>
            <a:pPr marL="742950" lvl="1" indent="-285750">
              <a:buFont typeface="Calibri,Sans-Serif"/>
              <a:buChar char="-"/>
            </a:pPr>
            <a:r>
              <a:rPr lang="en-US" sz="2800" err="1">
                <a:cs typeface="Calibri" panose="020F0502020204030204"/>
              </a:rPr>
              <a:t>ALUControl</a:t>
            </a:r>
            <a:r>
              <a:rPr lang="en-US" sz="2800">
                <a:cs typeface="Calibri" panose="020F0502020204030204"/>
              </a:rPr>
              <a:t>: 4-bit signal to specify one instruction from M-extension instruction</a:t>
            </a:r>
            <a:endParaRPr lang="en-US" sz="2800">
              <a:cs typeface="Calibri" panose="020F0502020204030204"/>
            </a:endParaRPr>
          </a:p>
          <a:p>
            <a:pPr lvl="1"/>
            <a:endParaRPr lang="en-US" sz="2800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r>
              <a:rPr lang="en-GB" b="1">
                <a:solidFill>
                  <a:schemeClr val="bg1"/>
                </a:solidFill>
                <a:latin typeface="Calibri Light" panose="020F0302020204030204"/>
                <a:cs typeface="Calibri Light" panose="020F0302020204030204"/>
              </a:rPr>
              <a:t>Microarchitecture of M-Extension.</a:t>
            </a:r>
            <a:endParaRPr lang="en-GB" b="1">
              <a:solidFill>
                <a:schemeClr val="bg1"/>
              </a:solidFill>
              <a:latin typeface="Calibri Light" panose="020F0302020204030204"/>
              <a:cs typeface="Calibri Light" panose="020F0302020204030204"/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Graphic 8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4343" y="1397000"/>
            <a:ext cx="8023014" cy="4991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US" b="1">
                <a:solidFill>
                  <a:schemeClr val="bg1"/>
                </a:solidFill>
              </a:rPr>
              <a:t>Base-I | RV32I Microarchitecture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19344" y="6533969"/>
            <a:ext cx="2587840" cy="299612"/>
          </a:xfrm>
        </p:spPr>
        <p:txBody>
          <a:bodyPr/>
          <a:lstStyle/>
          <a:p>
            <a:r>
              <a:rPr lang="en-US"/>
              <a:t>1/7/2024</a:t>
            </a:r>
            <a:endParaRPr lang="en-US"/>
          </a:p>
        </p:txBody>
      </p:sp>
      <p:sp>
        <p:nvSpPr>
          <p:cNvPr id="4" name="Text Placeholder 2"/>
          <p:cNvSpPr txBox="1"/>
          <p:nvPr/>
        </p:nvSpPr>
        <p:spPr>
          <a:xfrm>
            <a:off x="649143" y="1589515"/>
            <a:ext cx="10438900" cy="4460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B217"/>
              </a:buClr>
            </a:pPr>
            <a:r>
              <a:rPr lang="en-US" sz="3200"/>
              <a:t>Design Methodology:</a:t>
            </a:r>
            <a:endParaRPr lang="en-US" sz="3200"/>
          </a:p>
          <a:p>
            <a:pPr marL="971550" lvl="1" indent="-514350">
              <a:buClr>
                <a:srgbClr val="F7B217"/>
              </a:buClr>
              <a:buFont typeface="+mj-lt"/>
              <a:buAutoNum type="arabicPeriod"/>
            </a:pPr>
            <a:r>
              <a:rPr lang="en-US" sz="2800"/>
              <a:t>Start by designing Single Cycle Datapath</a:t>
            </a:r>
            <a:endParaRPr lang="en-US" sz="2800"/>
          </a:p>
          <a:p>
            <a:pPr marL="457200" lvl="1" indent="0">
              <a:buClr>
                <a:srgbClr val="F7B217"/>
              </a:buClr>
              <a:buNone/>
            </a:pPr>
            <a:r>
              <a:rPr lang="en-US" sz="2800"/>
              <a:t>	</a:t>
            </a:r>
            <a:r>
              <a:rPr lang="en-GB" sz="2800"/>
              <a:t> </a:t>
            </a:r>
            <a:r>
              <a:rPr lang="en-GB" sz="2000">
                <a:solidFill>
                  <a:srgbClr val="283475"/>
                </a:solidFill>
              </a:rPr>
              <a:t>Datapath: start with </a:t>
            </a:r>
            <a:r>
              <a:rPr lang="en-GB" sz="2000" i="1" err="1">
                <a:solidFill>
                  <a:srgbClr val="283475"/>
                </a:solidFill>
              </a:rPr>
              <a:t>lw</a:t>
            </a:r>
            <a:r>
              <a:rPr lang="en-GB" sz="2000">
                <a:solidFill>
                  <a:srgbClr val="283475"/>
                </a:solidFill>
              </a:rPr>
              <a:t> instruction</a:t>
            </a:r>
            <a:endParaRPr lang="en-GB" sz="2000">
              <a:solidFill>
                <a:srgbClr val="283475"/>
              </a:solidFill>
            </a:endParaRPr>
          </a:p>
          <a:p>
            <a:pPr marL="457200" lvl="1" indent="0">
              <a:buClr>
                <a:srgbClr val="F7B217"/>
              </a:buClr>
              <a:buNone/>
            </a:pPr>
            <a:r>
              <a:rPr lang="en-GB" sz="2000">
                <a:solidFill>
                  <a:srgbClr val="283475"/>
                </a:solidFill>
              </a:rPr>
              <a:t>	 Example: </a:t>
            </a:r>
            <a:r>
              <a:rPr lang="en-GB" sz="2000" err="1">
                <a:solidFill>
                  <a:srgbClr val="283475"/>
                </a:solidFill>
              </a:rPr>
              <a:t>lw</a:t>
            </a:r>
            <a:r>
              <a:rPr lang="en-GB" sz="2000">
                <a:solidFill>
                  <a:srgbClr val="283475"/>
                </a:solidFill>
              </a:rPr>
              <a:t> </a:t>
            </a:r>
            <a:r>
              <a:rPr lang="en-GB" sz="2000" err="1">
                <a:solidFill>
                  <a:srgbClr val="283475"/>
                </a:solidFill>
              </a:rPr>
              <a:t>rd</a:t>
            </a:r>
            <a:r>
              <a:rPr lang="en-GB" sz="2000">
                <a:solidFill>
                  <a:srgbClr val="283475"/>
                </a:solidFill>
              </a:rPr>
              <a:t>, </a:t>
            </a:r>
            <a:r>
              <a:rPr lang="en-GB" sz="2000" err="1">
                <a:solidFill>
                  <a:srgbClr val="283475"/>
                </a:solidFill>
              </a:rPr>
              <a:t>imm</a:t>
            </a:r>
            <a:r>
              <a:rPr lang="en-GB" sz="2000">
                <a:solidFill>
                  <a:srgbClr val="283475"/>
                </a:solidFill>
              </a:rPr>
              <a:t>(rs1)</a:t>
            </a:r>
            <a:endParaRPr lang="en-US" sz="2000">
              <a:solidFill>
                <a:srgbClr val="283475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389" y="3819762"/>
            <a:ext cx="6561221" cy="13737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4025" y="4321974"/>
            <a:ext cx="1918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800" err="1">
                <a:solidFill>
                  <a:srgbClr val="0000FF"/>
                </a:solidFill>
              </a:rPr>
              <a:t>lw</a:t>
            </a:r>
            <a:r>
              <a:rPr lang="en-GB" sz="1800">
                <a:solidFill>
                  <a:srgbClr val="0000FF"/>
                </a:solidFill>
              </a:rPr>
              <a:t> fetch</a:t>
            </a:r>
            <a:endParaRPr lang="en-US" sz="2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r>
              <a:rPr lang="en-GB" b="1">
                <a:solidFill>
                  <a:schemeClr val="bg1"/>
                </a:solidFill>
                <a:cs typeface="Calibri Light" panose="020F0302020204030204"/>
              </a:rPr>
              <a:t>Microarchitecture of M-Extension.</a:t>
            </a:r>
            <a:endParaRPr lang="en-US"/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/>
          <p:nvPr/>
        </p:nvSpPr>
        <p:spPr>
          <a:xfrm>
            <a:off x="896910" y="1589510"/>
            <a:ext cx="10386607" cy="44604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cs typeface="Calibri" panose="020F0502020204030204"/>
              </a:rPr>
              <a:t>The microarchitecture consists of:</a:t>
            </a:r>
            <a:endParaRPr lang="en-US" sz="3600">
              <a:cs typeface="Calibri" panose="020F0502020204030204"/>
            </a:endParaRPr>
          </a:p>
          <a:p>
            <a:pPr lvl="1">
              <a:buFont typeface="Calibri" panose="020F0502020204030204" charset="0"/>
              <a:buChar char="-"/>
            </a:pPr>
            <a:r>
              <a:rPr lang="en-US" sz="3200">
                <a:cs typeface="Calibri" panose="020F0502020204030204"/>
              </a:rPr>
              <a:t>Input Blocks</a:t>
            </a:r>
            <a:endParaRPr lang="en-US" sz="3200">
              <a:cs typeface="Calibri" panose="020F0502020204030204"/>
            </a:endParaRPr>
          </a:p>
          <a:p>
            <a:pPr lvl="1">
              <a:buFont typeface="Calibri" panose="020F0502020204030204" charset="0"/>
              <a:buChar char="-"/>
            </a:pPr>
            <a:r>
              <a:rPr lang="en-US" sz="3200">
                <a:cs typeface="Calibri" panose="020F0502020204030204"/>
              </a:rPr>
              <a:t>Multiplication and Division Blocks</a:t>
            </a:r>
            <a:endParaRPr lang="en-US" sz="3200">
              <a:cs typeface="Calibri" panose="020F0502020204030204"/>
            </a:endParaRPr>
          </a:p>
          <a:p>
            <a:pPr lvl="2"/>
            <a:r>
              <a:rPr lang="en-US" sz="2800">
                <a:cs typeface="Calibri" panose="020F0502020204030204"/>
              </a:rPr>
              <a:t>Performing </a:t>
            </a:r>
            <a:r>
              <a:rPr lang="en-US" sz="2800" b="1">
                <a:cs typeface="Calibri" panose="020F0502020204030204"/>
              </a:rPr>
              <a:t>unsigned</a:t>
            </a:r>
            <a:r>
              <a:rPr lang="en-US" sz="2800">
                <a:cs typeface="Calibri" panose="020F0502020204030204"/>
              </a:rPr>
              <a:t> operations</a:t>
            </a:r>
            <a:endParaRPr lang="en-US" sz="2800">
              <a:cs typeface="Calibri" panose="020F0502020204030204"/>
            </a:endParaRPr>
          </a:p>
          <a:p>
            <a:pPr lvl="1">
              <a:buFont typeface="Calibri" panose="020F0502020204030204" charset="0"/>
              <a:buChar char="-"/>
            </a:pPr>
            <a:r>
              <a:rPr lang="en-US" sz="3200">
                <a:cs typeface="Calibri" panose="020F0502020204030204"/>
              </a:rPr>
              <a:t>Output blocks</a:t>
            </a:r>
            <a:endParaRPr lang="en-US" sz="3200">
              <a:cs typeface="Calibri" panose="020F0502020204030204"/>
            </a:endParaRPr>
          </a:p>
          <a:p>
            <a:pPr lvl="1">
              <a:buFont typeface="Calibri" panose="020F0502020204030204" charset="0"/>
              <a:buChar char="-"/>
            </a:pPr>
            <a:r>
              <a:rPr lang="en-US" sz="3200">
                <a:cs typeface="Calibri" panose="020F0502020204030204"/>
              </a:rPr>
              <a:t>Controller</a:t>
            </a:r>
            <a:endParaRPr lang="en-US" sz="3200">
              <a:cs typeface="Calibri" panose="020F0502020204030204"/>
            </a:endParaRPr>
          </a:p>
          <a:p>
            <a:pPr lvl="1">
              <a:buFont typeface="Calibri" panose="020F0502020204030204" charset="0"/>
              <a:buChar char="-"/>
            </a:pPr>
            <a:endParaRPr lang="en-US" sz="3200"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GB" b="1">
                <a:solidFill>
                  <a:schemeClr val="bg1"/>
                </a:solidFill>
                <a:cs typeface="Calibri Light" panose="020F0302020204030204"/>
              </a:rPr>
              <a:t>Multiplier</a:t>
            </a:r>
            <a:endParaRPr lang="en-GB" b="1">
              <a:solidFill>
                <a:schemeClr val="bg1"/>
              </a:solidFill>
              <a:cs typeface="Calibri Light" panose="020F0302020204030204"/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/>
          <p:nvPr/>
        </p:nvSpPr>
        <p:spPr>
          <a:xfrm>
            <a:off x="815268" y="1589510"/>
            <a:ext cx="5283928" cy="44604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err="1"/>
              <a:t>Mul_in</a:t>
            </a:r>
            <a:r>
              <a:rPr lang="en-US" sz="3600"/>
              <a:t> Block:</a:t>
            </a:r>
            <a:endParaRPr lang="en-US" sz="3600"/>
          </a:p>
          <a:p>
            <a:pPr lvl="1">
              <a:buFont typeface="Calibri" panose="020F0502020204030204" charset="0"/>
              <a:buChar char="-"/>
            </a:pPr>
            <a:r>
              <a:rPr lang="en-US" sz="3200">
                <a:cs typeface="Calibri" panose="020F0502020204030204"/>
              </a:rPr>
              <a:t>adjust the two inputs </a:t>
            </a:r>
            <a:r>
              <a:rPr lang="en-US" sz="3200" err="1">
                <a:cs typeface="Calibri" panose="020F0502020204030204"/>
              </a:rPr>
              <a:t>srcA</a:t>
            </a:r>
            <a:r>
              <a:rPr lang="en-US" sz="3200">
                <a:cs typeface="Calibri" panose="020F0502020204030204"/>
              </a:rPr>
              <a:t> and </a:t>
            </a:r>
            <a:r>
              <a:rPr lang="en-US" sz="3200" err="1">
                <a:cs typeface="Calibri" panose="020F0502020204030204"/>
              </a:rPr>
              <a:t>srcB</a:t>
            </a:r>
            <a:r>
              <a:rPr lang="en-US" sz="3200">
                <a:cs typeface="Calibri" panose="020F0502020204030204"/>
              </a:rPr>
              <a:t> to get the proper multiplicand and multiplier</a:t>
            </a:r>
            <a:endParaRPr lang="en-US" sz="3200">
              <a:cs typeface="Calibri" panose="020F0502020204030204"/>
            </a:endParaRPr>
          </a:p>
        </p:txBody>
      </p:sp>
      <p:pic>
        <p:nvPicPr>
          <p:cNvPr id="2065" name="Picture 2064"/>
          <p:cNvPicPr>
            <a:picLocks noChangeAspect="1"/>
          </p:cNvPicPr>
          <p:nvPr/>
        </p:nvPicPr>
        <p:blipFill rotWithShape="1">
          <a:blip r:embed="rId2"/>
          <a:srcRect r="33884"/>
          <a:stretch>
            <a:fillRect/>
          </a:stretch>
        </p:blipFill>
        <p:spPr>
          <a:xfrm>
            <a:off x="6096000" y="2566150"/>
            <a:ext cx="5866705" cy="2647208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GB" b="1">
                <a:solidFill>
                  <a:schemeClr val="bg1"/>
                </a:solidFill>
                <a:cs typeface="Calibri Light" panose="020F0302020204030204"/>
              </a:rPr>
              <a:t>Multiplier</a:t>
            </a:r>
            <a:endParaRPr lang="en-GB" b="1">
              <a:solidFill>
                <a:schemeClr val="bg1"/>
              </a:solidFill>
              <a:cs typeface="Calibri Light" panose="020F0302020204030204"/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/>
          <p:nvPr/>
        </p:nvSpPr>
        <p:spPr>
          <a:xfrm>
            <a:off x="896910" y="1589510"/>
            <a:ext cx="10386607" cy="44604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latin typeface="Calibri" panose="020F0502020204030204"/>
                <a:cs typeface="Calibri" panose="020F0502020204030204"/>
              </a:rPr>
              <a:t>Each instruction needs a proper adjustment.</a:t>
            </a:r>
            <a:endParaRPr lang="en-US" sz="3600">
              <a:latin typeface="Calibri" panose="020F0502020204030204"/>
              <a:cs typeface="Calibri" panose="020F0502020204030204"/>
            </a:endParaRPr>
          </a:p>
          <a:p>
            <a:pPr lvl="1">
              <a:buFont typeface="Calibri" panose="020F0502020204030204" charset="0"/>
              <a:buChar char="-"/>
            </a:pPr>
            <a:r>
              <a:rPr lang="en-US" b="1" err="1">
                <a:latin typeface="Calibri" panose="020F0502020204030204"/>
                <a:cs typeface="Calibri" panose="020F0502020204030204"/>
              </a:rPr>
              <a:t>mul</a:t>
            </a:r>
            <a:r>
              <a:rPr lang="en-US" b="1">
                <a:latin typeface="Calibri" panose="020F0502020204030204"/>
                <a:cs typeface="Calibri" panose="020F0502020204030204"/>
              </a:rPr>
              <a:t> and </a:t>
            </a:r>
            <a:r>
              <a:rPr lang="en-US" b="1" err="1">
                <a:latin typeface="Calibri" panose="020F0502020204030204"/>
                <a:cs typeface="Calibri" panose="020F0502020204030204"/>
              </a:rPr>
              <a:t>mulh</a:t>
            </a:r>
            <a:r>
              <a:rPr lang="en-US" b="1">
                <a:latin typeface="Calibri" panose="020F0502020204030204"/>
                <a:cs typeface="Calibri" panose="020F0502020204030204"/>
              </a:rPr>
              <a:t>:</a:t>
            </a:r>
            <a:r>
              <a:rPr lang="en-US">
                <a:latin typeface="Calibri" panose="020F0502020204030204"/>
                <a:cs typeface="Calibri" panose="020F0502020204030204"/>
              </a:rPr>
              <a:t> if either one of the two inputs is negative, get its positive value using two’s complement.</a:t>
            </a:r>
            <a:endParaRPr lang="en-US">
              <a:latin typeface="Calibri" panose="020F0502020204030204"/>
              <a:cs typeface="Calibri" panose="020F0502020204030204"/>
            </a:endParaRPr>
          </a:p>
          <a:p>
            <a:pPr lvl="1">
              <a:buFont typeface="Calibri" panose="020F0502020204030204" charset="0"/>
              <a:buChar char="-"/>
            </a:pPr>
            <a:r>
              <a:rPr lang="en-US" b="1" err="1">
                <a:latin typeface="Calibri" panose="020F0502020204030204"/>
                <a:cs typeface="Calibri" panose="020F0502020204030204"/>
              </a:rPr>
              <a:t>mulhsu</a:t>
            </a:r>
            <a:r>
              <a:rPr lang="en-US" b="1">
                <a:latin typeface="Calibri" panose="020F0502020204030204"/>
                <a:cs typeface="Calibri" panose="020F0502020204030204"/>
              </a:rPr>
              <a:t>:</a:t>
            </a:r>
            <a:r>
              <a:rPr lang="en-US">
                <a:latin typeface="Calibri" panose="020F0502020204030204"/>
                <a:cs typeface="Calibri" panose="020F0502020204030204"/>
              </a:rPr>
              <a:t> if the multiplicand is negative, get its positive value using two’s complement.</a:t>
            </a:r>
            <a:endParaRPr lang="en-US">
              <a:latin typeface="Calibri" panose="020F0502020204030204"/>
              <a:cs typeface="Calibri" panose="020F0502020204030204"/>
            </a:endParaRPr>
          </a:p>
          <a:p>
            <a:pPr lvl="1">
              <a:buFont typeface="Calibri" panose="020F0502020204030204" charset="0"/>
              <a:buChar char="-"/>
            </a:pPr>
            <a:r>
              <a:rPr lang="en-US" b="1" err="1">
                <a:latin typeface="Calibri" panose="020F0502020204030204"/>
                <a:cs typeface="Calibri" panose="020F0502020204030204"/>
              </a:rPr>
              <a:t>mulhu</a:t>
            </a:r>
            <a:r>
              <a:rPr lang="en-US" b="1">
                <a:latin typeface="Calibri" panose="020F0502020204030204"/>
                <a:cs typeface="Calibri" panose="020F0502020204030204"/>
              </a:rPr>
              <a:t>:</a:t>
            </a:r>
            <a:r>
              <a:rPr lang="en-US">
                <a:latin typeface="Calibri" panose="020F0502020204030204"/>
                <a:cs typeface="Calibri" panose="020F0502020204030204"/>
              </a:rPr>
              <a:t> no adjustment needed.</a:t>
            </a:r>
            <a:endParaRPr lang="en-US">
              <a:latin typeface="Calibri" panose="020F0502020204030204"/>
              <a:cs typeface="Calibri" panose="020F0502020204030204"/>
            </a:endParaRPr>
          </a:p>
          <a:p>
            <a:pPr lvl="1">
              <a:buFont typeface="Calibri" panose="020F0502020204030204" charset="0"/>
              <a:buChar char="-"/>
            </a:pPr>
            <a:r>
              <a:rPr lang="en-US" b="1" err="1">
                <a:latin typeface="Calibri" panose="020F0502020204030204"/>
                <a:cs typeface="Calibri" panose="020F0502020204030204"/>
              </a:rPr>
              <a:t>mulw</a:t>
            </a:r>
            <a:r>
              <a:rPr lang="en-US" b="1">
                <a:latin typeface="Calibri" panose="020F0502020204030204"/>
                <a:cs typeface="Calibri" panose="020F0502020204030204"/>
              </a:rPr>
              <a:t>:</a:t>
            </a:r>
            <a:r>
              <a:rPr lang="en-US">
                <a:latin typeface="Calibri" panose="020F0502020204030204"/>
                <a:cs typeface="Calibri" panose="020F0502020204030204"/>
              </a:rPr>
              <a:t> take only the first 32-bit since it’s a word operation and get the positive value if there is a negative input.</a:t>
            </a:r>
            <a:endParaRPr lang="en-US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GB" b="1">
                <a:solidFill>
                  <a:schemeClr val="bg1"/>
                </a:solidFill>
                <a:cs typeface="Calibri Light" panose="020F0302020204030204"/>
              </a:rPr>
              <a:t>Multiplier</a:t>
            </a:r>
            <a:endParaRPr lang="en-GB" b="1">
              <a:solidFill>
                <a:schemeClr val="bg1"/>
              </a:solidFill>
              <a:cs typeface="Calibri Light" panose="020F0302020204030204"/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/>
          <p:nvPr/>
        </p:nvSpPr>
        <p:spPr>
          <a:xfrm>
            <a:off x="815340" y="1711960"/>
            <a:ext cx="5047615" cy="27870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cs typeface="Calibri" panose="020F0502020204030204"/>
              </a:rPr>
              <a:t>Booth Block:</a:t>
            </a:r>
            <a:endParaRPr lang="en-US" sz="3600">
              <a:cs typeface="Calibri" panose="020F0502020204030204"/>
            </a:endParaRPr>
          </a:p>
          <a:p>
            <a:pPr lvl="1"/>
            <a:r>
              <a:rPr lang="en-US" sz="2800">
                <a:cs typeface="Calibri" panose="020F0502020204030204"/>
              </a:rPr>
              <a:t>Performs the multiplication using fast algorithm</a:t>
            </a:r>
            <a:endParaRPr lang="en-US" sz="2800">
              <a:cs typeface="Calibri" panose="020F0502020204030204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r="25481"/>
          <a:stretch>
            <a:fillRect/>
          </a:stretch>
        </p:blipFill>
        <p:spPr>
          <a:xfrm>
            <a:off x="5970578" y="2661904"/>
            <a:ext cx="5754245" cy="2664041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r>
              <a:rPr lang="en-GB" b="1">
                <a:solidFill>
                  <a:schemeClr val="bg1"/>
                </a:solidFill>
                <a:cs typeface="Calibri Light" panose="020F0302020204030204"/>
              </a:rPr>
              <a:t>Multiplier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/>
          <p:nvPr/>
        </p:nvSpPr>
        <p:spPr>
          <a:xfrm>
            <a:off x="896910" y="1589510"/>
            <a:ext cx="10386607" cy="44604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cs typeface="Calibri" panose="020F0502020204030204"/>
              </a:rPr>
              <a:t>Multiplier Algorithm:</a:t>
            </a:r>
            <a:endParaRPr lang="en-US" sz="3600">
              <a:cs typeface="Calibri" panose="020F0502020204030204"/>
            </a:endParaRPr>
          </a:p>
          <a:p>
            <a:pPr lvl="1">
              <a:buAutoNum type="arabicPeriod"/>
            </a:pPr>
            <a:r>
              <a:rPr lang="en-US" sz="2000">
                <a:latin typeface="Calibri" panose="020F0502020204030204"/>
                <a:cs typeface="Times New Roman" panose="02020603050405020304"/>
              </a:rPr>
              <a:t>Initialization</a:t>
            </a:r>
            <a:endParaRPr lang="en-US" sz="2000">
              <a:latin typeface="Calibri" panose="020F0502020204030204"/>
              <a:cs typeface="Times New Roman" panose="02020603050405020304"/>
            </a:endParaRPr>
          </a:p>
          <a:p>
            <a:pPr lvl="2"/>
            <a:r>
              <a:rPr lang="en-US">
                <a:latin typeface="Calibri" panose="020F0502020204030204"/>
                <a:cs typeface="Times New Roman" panose="02020603050405020304"/>
              </a:rPr>
              <a:t>Load the multiplier.</a:t>
            </a:r>
            <a:endParaRPr lang="en-US">
              <a:latin typeface="Calibri" panose="020F0502020204030204"/>
              <a:cs typeface="Times New Roman" panose="02020603050405020304"/>
            </a:endParaRPr>
          </a:p>
          <a:p>
            <a:pPr lvl="2"/>
            <a:r>
              <a:rPr lang="en-US">
                <a:latin typeface="Calibri" panose="020F0502020204030204"/>
                <a:cs typeface="Times New Roman" panose="02020603050405020304"/>
              </a:rPr>
              <a:t>Set the counter to 32 (for 32-bit multiplication).</a:t>
            </a:r>
            <a:endParaRPr lang="en-US">
              <a:latin typeface="Calibri" panose="020F0502020204030204"/>
              <a:cs typeface="Times New Roman" panose="02020603050405020304"/>
            </a:endParaRPr>
          </a:p>
          <a:p>
            <a:pPr lvl="1">
              <a:buAutoNum type="arabicPeriod"/>
            </a:pPr>
            <a:r>
              <a:rPr lang="en-US" sz="2000">
                <a:latin typeface="Calibri" panose="020F0502020204030204"/>
                <a:cs typeface="Times New Roman" panose="02020603050405020304"/>
              </a:rPr>
              <a:t>Iterative Multiplication in MUL State:</a:t>
            </a:r>
            <a:endParaRPr lang="en-US" sz="2000">
              <a:latin typeface="Calibri" panose="020F0502020204030204"/>
              <a:cs typeface="Times New Roman" panose="02020603050405020304"/>
            </a:endParaRPr>
          </a:p>
          <a:p>
            <a:pPr lvl="2"/>
            <a:r>
              <a:rPr lang="en-US">
                <a:latin typeface="Calibri" panose="020F0502020204030204"/>
                <a:cs typeface="Times New Roman" panose="02020603050405020304"/>
              </a:rPr>
              <a:t>Check the LSB of the multiplier.</a:t>
            </a:r>
            <a:endParaRPr lang="en-US">
              <a:latin typeface="Calibri" panose="020F0502020204030204"/>
              <a:cs typeface="Times New Roman" panose="02020603050405020304"/>
            </a:endParaRPr>
          </a:p>
          <a:p>
            <a:pPr lvl="2"/>
            <a:r>
              <a:rPr lang="en-US">
                <a:latin typeface="Calibri" panose="020F0502020204030204"/>
                <a:cs typeface="Times New Roman" panose="02020603050405020304"/>
              </a:rPr>
              <a:t>If 1, add the multiplicand to the accumulator, if 0, do nothing</a:t>
            </a:r>
            <a:endParaRPr lang="en-US">
              <a:latin typeface="Calibri" panose="020F0502020204030204"/>
              <a:cs typeface="Times New Roman" panose="02020603050405020304"/>
            </a:endParaRPr>
          </a:p>
          <a:p>
            <a:pPr lvl="2"/>
            <a:r>
              <a:rPr lang="en-US">
                <a:latin typeface="Calibri" panose="020F0502020204030204"/>
                <a:cs typeface="Times New Roman" panose="02020603050405020304"/>
              </a:rPr>
              <a:t>Perform an arithmetic right shift on the combined registers {carry, accumulator, and multiplier}.</a:t>
            </a:r>
            <a:endParaRPr lang="en-US">
              <a:latin typeface="Calibri" panose="020F0502020204030204"/>
              <a:cs typeface="Times New Roman" panose="02020603050405020304"/>
            </a:endParaRPr>
          </a:p>
          <a:p>
            <a:pPr lvl="2"/>
            <a:r>
              <a:rPr lang="en-US">
                <a:latin typeface="Calibri" panose="020F0502020204030204"/>
                <a:cs typeface="Times New Roman" panose="02020603050405020304"/>
              </a:rPr>
              <a:t>Decrement counter.</a:t>
            </a:r>
            <a:endParaRPr lang="en-US">
              <a:latin typeface="Calibri" panose="020F0502020204030204"/>
              <a:cs typeface="Times New Roman" panose="02020603050405020304"/>
            </a:endParaRPr>
          </a:p>
          <a:p>
            <a:pPr lvl="1">
              <a:buAutoNum type="arabicPeriod"/>
            </a:pPr>
            <a:r>
              <a:rPr lang="en-US" sz="2000">
                <a:latin typeface="Calibri" panose="020F0502020204030204"/>
                <a:cs typeface="Times New Roman" panose="02020603050405020304"/>
              </a:rPr>
              <a:t>Result</a:t>
            </a:r>
            <a:endParaRPr lang="en-US" sz="2000">
              <a:latin typeface="Calibri" panose="020F0502020204030204"/>
              <a:cs typeface="Times New Roman" panose="02020603050405020304"/>
            </a:endParaRPr>
          </a:p>
          <a:p>
            <a:pPr lvl="2"/>
            <a:r>
              <a:rPr lang="en-US">
                <a:latin typeface="Calibri" panose="020F0502020204030204"/>
                <a:cs typeface="Times New Roman" panose="02020603050405020304"/>
              </a:rPr>
              <a:t>If the counter reaches 0, the result is in the combined accumulator and multiplier.</a:t>
            </a:r>
            <a:endParaRPr lang="en-US">
              <a:latin typeface="Calibri" panose="020F0502020204030204"/>
              <a:cs typeface="Times New Roman" panose="02020603050405020304"/>
            </a:endParaRPr>
          </a:p>
          <a:p>
            <a:pPr lvl="1">
              <a:buAutoNum type="arabicPeriod"/>
            </a:pPr>
            <a:endParaRPr lang="en-US" sz="1800">
              <a:latin typeface="Times New Roman" panose="02020603050405020304"/>
              <a:cs typeface="Times New Roman" panose="02020603050405020304"/>
            </a:endParaRPr>
          </a:p>
          <a:p>
            <a:pPr marL="914400" lvl="2" indent="0">
              <a:buNone/>
            </a:pPr>
            <a:endParaRPr lang="en-US" sz="1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GB" b="1">
                <a:solidFill>
                  <a:schemeClr val="bg1"/>
                </a:solidFill>
                <a:cs typeface="Calibri Light" panose="020F0302020204030204"/>
              </a:rPr>
              <a:t>Multiplier</a:t>
            </a:r>
            <a:endParaRPr lang="en-GB" b="1">
              <a:solidFill>
                <a:schemeClr val="bg1"/>
              </a:solidFill>
              <a:cs typeface="Calibri Light" panose="020F0302020204030204"/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/>
          <p:nvPr/>
        </p:nvSpPr>
        <p:spPr>
          <a:xfrm>
            <a:off x="815268" y="1589510"/>
            <a:ext cx="5732964" cy="44604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err="1">
                <a:cs typeface="Calibri" panose="020F0502020204030204"/>
              </a:rPr>
              <a:t>Mul_out</a:t>
            </a:r>
            <a:r>
              <a:rPr lang="en-US" sz="3600">
                <a:cs typeface="Calibri" panose="020F0502020204030204"/>
              </a:rPr>
              <a:t> Block:</a:t>
            </a:r>
            <a:endParaRPr lang="en-US" sz="3600">
              <a:cs typeface="Calibri" panose="020F0502020204030204"/>
            </a:endParaRPr>
          </a:p>
          <a:p>
            <a:pPr lvl="1">
              <a:buFont typeface="Calibri" panose="020F0502020204030204" charset="0"/>
              <a:buChar char="-"/>
            </a:pPr>
            <a:r>
              <a:rPr lang="en-US" sz="3200">
                <a:latin typeface="Calibri" panose="020F0502020204030204"/>
                <a:cs typeface="Calibri" panose="020F0502020204030204"/>
              </a:rPr>
              <a:t>responsible for adjusting the sign of the product result of the signed instructions (Mul, </a:t>
            </a:r>
            <a:r>
              <a:rPr lang="en-US" sz="3200" err="1">
                <a:latin typeface="Calibri" panose="020F0502020204030204"/>
                <a:cs typeface="Calibri" panose="020F0502020204030204"/>
              </a:rPr>
              <a:t>Mulh</a:t>
            </a:r>
            <a:r>
              <a:rPr lang="en-US" sz="3200">
                <a:latin typeface="Calibri" panose="020F0502020204030204"/>
                <a:cs typeface="Calibri" panose="020F0502020204030204"/>
              </a:rPr>
              <a:t>, </a:t>
            </a:r>
            <a:r>
              <a:rPr lang="en-US" sz="3200" err="1">
                <a:latin typeface="Calibri" panose="020F0502020204030204"/>
                <a:cs typeface="Calibri" panose="020F0502020204030204"/>
              </a:rPr>
              <a:t>Mulhsu</a:t>
            </a:r>
            <a:r>
              <a:rPr lang="en-US" sz="3200">
                <a:latin typeface="Calibri" panose="020F0502020204030204"/>
                <a:cs typeface="Calibri" panose="020F0502020204030204"/>
              </a:rPr>
              <a:t> and </a:t>
            </a:r>
            <a:r>
              <a:rPr lang="en-US" sz="3200" err="1">
                <a:latin typeface="Calibri" panose="020F0502020204030204"/>
                <a:cs typeface="Calibri" panose="020F0502020204030204"/>
              </a:rPr>
              <a:t>Mulw</a:t>
            </a:r>
            <a:r>
              <a:rPr lang="en-US" sz="3200">
                <a:latin typeface="Calibri" panose="020F0502020204030204"/>
                <a:cs typeface="Calibri" panose="020F0502020204030204"/>
              </a:rPr>
              <a:t>).</a:t>
            </a:r>
            <a:endParaRPr lang="en-US" sz="3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2"/>
          <a:srcRect r="23662"/>
          <a:stretch>
            <a:fillRect/>
          </a:stretch>
        </p:blipFill>
        <p:spPr>
          <a:xfrm>
            <a:off x="6548232" y="2746893"/>
            <a:ext cx="5307496" cy="2767393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GB" b="1">
                <a:solidFill>
                  <a:schemeClr val="bg1"/>
                </a:solidFill>
                <a:cs typeface="Calibri Light" panose="020F0302020204030204"/>
              </a:rPr>
              <a:t>Divider</a:t>
            </a:r>
            <a:endParaRPr lang="en-GB" b="1">
              <a:solidFill>
                <a:schemeClr val="bg1"/>
              </a:solidFill>
              <a:cs typeface="Calibri Light" panose="020F0302020204030204"/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/>
          <p:nvPr/>
        </p:nvSpPr>
        <p:spPr>
          <a:xfrm>
            <a:off x="815268" y="1589510"/>
            <a:ext cx="5052607" cy="44604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err="1">
                <a:cs typeface="Calibri" panose="020F0502020204030204"/>
              </a:rPr>
              <a:t>Div_in</a:t>
            </a:r>
            <a:r>
              <a:rPr lang="en-US" sz="3600">
                <a:cs typeface="Calibri" panose="020F0502020204030204"/>
              </a:rPr>
              <a:t> Block:</a:t>
            </a:r>
            <a:endParaRPr lang="en-US" sz="3600">
              <a:cs typeface="Calibri" panose="020F0502020204030204"/>
            </a:endParaRPr>
          </a:p>
          <a:p>
            <a:pPr lvl="1">
              <a:buFont typeface="Calibri" panose="020F0502020204030204" charset="0"/>
              <a:buChar char="-"/>
            </a:pPr>
            <a:r>
              <a:rPr lang="en-US" sz="3200">
                <a:latin typeface="Calibri" panose="020F0502020204030204"/>
                <a:cs typeface="Calibri" panose="020F0502020204030204"/>
              </a:rPr>
              <a:t>Same as the multiplier we need to adjust the inputs of the operation, Since the non-restoring algorithm is unsigned</a:t>
            </a:r>
            <a:endParaRPr lang="en-US" sz="3200">
              <a:latin typeface="Calibri" panose="020F0502020204030204"/>
              <a:cs typeface="Calibri" panose="020F0502020204030204"/>
            </a:endParaRPr>
          </a:p>
          <a:p>
            <a:pPr lvl="1">
              <a:buFont typeface="Calibri" panose="020F0502020204030204" charset="0"/>
              <a:buChar char="-"/>
            </a:pPr>
            <a:endParaRPr lang="en-US" sz="3200">
              <a:cs typeface="Calibri" panose="020F0502020204030204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2"/>
          <a:srcRect r="35797"/>
          <a:stretch>
            <a:fillRect/>
          </a:stretch>
        </p:blipFill>
        <p:spPr>
          <a:xfrm>
            <a:off x="5867875" y="2157032"/>
            <a:ext cx="5474761" cy="2543936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GB" b="1">
                <a:solidFill>
                  <a:schemeClr val="bg1"/>
                </a:solidFill>
                <a:cs typeface="Calibri Light" panose="020F0302020204030204"/>
              </a:rPr>
              <a:t>Divider</a:t>
            </a:r>
            <a:endParaRPr lang="en-GB" b="1">
              <a:solidFill>
                <a:schemeClr val="bg1"/>
              </a:solidFill>
              <a:cs typeface="Calibri Light" panose="020F0302020204030204"/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/>
          <p:nvPr/>
        </p:nvSpPr>
        <p:spPr>
          <a:xfrm>
            <a:off x="815268" y="1589510"/>
            <a:ext cx="5283928" cy="44604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err="1">
                <a:cs typeface="Calibri" panose="020F0502020204030204"/>
              </a:rPr>
              <a:t>Non_restoring</a:t>
            </a:r>
            <a:r>
              <a:rPr lang="en-US" sz="3600">
                <a:cs typeface="Calibri" panose="020F0502020204030204"/>
              </a:rPr>
              <a:t> block:</a:t>
            </a:r>
            <a:endParaRPr lang="en-US" sz="3600">
              <a:cs typeface="Calibri" panose="020F0502020204030204"/>
            </a:endParaRPr>
          </a:p>
          <a:p>
            <a:pPr lvl="1">
              <a:buFont typeface="Calibri" panose="020F0502020204030204" charset="0"/>
              <a:buChar char="-"/>
            </a:pPr>
            <a:r>
              <a:rPr lang="en-US" sz="3200">
                <a:cs typeface="Calibri" panose="020F0502020204030204"/>
              </a:rPr>
              <a:t>responsible for performing the division.</a:t>
            </a:r>
            <a:endParaRPr lang="en-US" sz="3200">
              <a:cs typeface="Calibri" panose="020F0502020204030204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2"/>
          <a:srcRect r="14439"/>
          <a:stretch>
            <a:fillRect/>
          </a:stretch>
        </p:blipFill>
        <p:spPr>
          <a:xfrm>
            <a:off x="5614960" y="2715677"/>
            <a:ext cx="6331052" cy="2552813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GB" b="1">
                <a:solidFill>
                  <a:schemeClr val="bg1"/>
                </a:solidFill>
                <a:cs typeface="Calibri Light" panose="020F0302020204030204"/>
              </a:rPr>
              <a:t>Divider</a:t>
            </a:r>
            <a:endParaRPr lang="en-GB" b="1">
              <a:solidFill>
                <a:schemeClr val="bg1"/>
              </a:solidFill>
              <a:cs typeface="Calibri Light" panose="020F0302020204030204"/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/>
          <p:nvPr/>
        </p:nvSpPr>
        <p:spPr>
          <a:xfrm>
            <a:off x="733626" y="1535082"/>
            <a:ext cx="5365569" cy="9906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/>
              <a:t>Non-Restoring Algorithm:</a:t>
            </a:r>
            <a:endParaRPr lang="en-US" sz="3600"/>
          </a:p>
          <a:p>
            <a:pPr marL="0" indent="0">
              <a:buNone/>
            </a:pPr>
            <a:endParaRPr lang="en-US" sz="3600">
              <a:cs typeface="Calibri" panose="020F0502020204030204"/>
            </a:endParaRPr>
          </a:p>
        </p:txBody>
      </p:sp>
      <p:pic>
        <p:nvPicPr>
          <p:cNvPr id="2091" name="Picture 2090"/>
          <p:cNvPicPr>
            <a:picLocks noChangeAspect="1"/>
          </p:cNvPicPr>
          <p:nvPr/>
        </p:nvPicPr>
        <p:blipFill rotWithShape="1">
          <a:blip r:embed="rId2"/>
          <a:srcRect r="35580" b="41676"/>
          <a:stretch>
            <a:fillRect/>
          </a:stretch>
        </p:blipFill>
        <p:spPr>
          <a:xfrm>
            <a:off x="4446494" y="2123745"/>
            <a:ext cx="3299012" cy="399988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GB" b="1">
                <a:solidFill>
                  <a:schemeClr val="bg1"/>
                </a:solidFill>
                <a:cs typeface="Calibri Light" panose="020F0302020204030204"/>
              </a:rPr>
              <a:t>Divider</a:t>
            </a:r>
            <a:endParaRPr lang="en-GB" b="1">
              <a:solidFill>
                <a:schemeClr val="bg1"/>
              </a:solidFill>
              <a:cs typeface="Calibri Light" panose="020F0302020204030204"/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/>
          <p:nvPr/>
        </p:nvSpPr>
        <p:spPr>
          <a:xfrm>
            <a:off x="733626" y="1535082"/>
            <a:ext cx="5365569" cy="9906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/>
              <a:t>Non-Restoring Algorithm:</a:t>
            </a:r>
            <a:endParaRPr lang="en-US" sz="3600"/>
          </a:p>
          <a:p>
            <a:pPr marL="0" indent="0">
              <a:buNone/>
            </a:pPr>
            <a:endParaRPr lang="en-US" sz="3600">
              <a:cs typeface="Calibri" panose="020F050202020403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7863" r="35580"/>
          <a:stretch>
            <a:fillRect/>
          </a:stretch>
        </p:blipFill>
        <p:spPr>
          <a:xfrm>
            <a:off x="4446494" y="2669567"/>
            <a:ext cx="3299012" cy="2889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US" b="1">
                <a:solidFill>
                  <a:schemeClr val="bg1"/>
                </a:solidFill>
              </a:rPr>
              <a:t>Base-I | RV32I Microarchitecture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19344" y="6533969"/>
            <a:ext cx="2587840" cy="299612"/>
          </a:xfrm>
        </p:spPr>
        <p:txBody>
          <a:bodyPr/>
          <a:lstStyle/>
          <a:p>
            <a:r>
              <a:rPr lang="en-US"/>
              <a:t>1/7/2024</a:t>
            </a:r>
            <a:endParaRPr lang="en-US"/>
          </a:p>
        </p:txBody>
      </p:sp>
      <p:sp>
        <p:nvSpPr>
          <p:cNvPr id="4" name="Text Placeholder 2"/>
          <p:cNvSpPr txBox="1"/>
          <p:nvPr/>
        </p:nvSpPr>
        <p:spPr>
          <a:xfrm>
            <a:off x="649143" y="1589515"/>
            <a:ext cx="10438900" cy="4460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B217"/>
              </a:buClr>
            </a:pPr>
            <a:r>
              <a:rPr lang="en-US" sz="3200"/>
              <a:t>Design Methodology:</a:t>
            </a:r>
            <a:endParaRPr lang="en-US" sz="3200"/>
          </a:p>
          <a:p>
            <a:pPr marL="971550" lvl="1" indent="-514350">
              <a:buClr>
                <a:srgbClr val="F7B217"/>
              </a:buClr>
              <a:buFont typeface="+mj-lt"/>
              <a:buAutoNum type="arabicPeriod"/>
            </a:pPr>
            <a:r>
              <a:rPr lang="en-US" sz="2800"/>
              <a:t>Start by designing Single Cycle Datapath</a:t>
            </a:r>
            <a:endParaRPr lang="en-US" sz="2800"/>
          </a:p>
          <a:p>
            <a:pPr marL="457200" lvl="1" indent="0">
              <a:buClr>
                <a:srgbClr val="F7B217"/>
              </a:buClr>
              <a:buNone/>
            </a:pPr>
            <a:r>
              <a:rPr lang="en-US" sz="2800"/>
              <a:t>	</a:t>
            </a:r>
            <a:r>
              <a:rPr lang="en-GB" sz="2800"/>
              <a:t> </a:t>
            </a:r>
            <a:r>
              <a:rPr lang="en-GB" sz="2000">
                <a:solidFill>
                  <a:srgbClr val="283475"/>
                </a:solidFill>
              </a:rPr>
              <a:t>Datapath: start with </a:t>
            </a:r>
            <a:r>
              <a:rPr lang="en-GB" sz="2000" i="1" err="1">
                <a:solidFill>
                  <a:srgbClr val="283475"/>
                </a:solidFill>
              </a:rPr>
              <a:t>lw</a:t>
            </a:r>
            <a:r>
              <a:rPr lang="en-GB" sz="2000">
                <a:solidFill>
                  <a:srgbClr val="283475"/>
                </a:solidFill>
              </a:rPr>
              <a:t> instruction</a:t>
            </a:r>
            <a:endParaRPr lang="en-GB" sz="2000">
              <a:solidFill>
                <a:srgbClr val="283475"/>
              </a:solidFill>
            </a:endParaRPr>
          </a:p>
          <a:p>
            <a:pPr marL="457200" lvl="1" indent="0">
              <a:buClr>
                <a:srgbClr val="F7B217"/>
              </a:buClr>
              <a:buNone/>
            </a:pPr>
            <a:r>
              <a:rPr lang="en-GB" sz="2000">
                <a:solidFill>
                  <a:srgbClr val="283475"/>
                </a:solidFill>
              </a:rPr>
              <a:t>	 Example: </a:t>
            </a:r>
            <a:r>
              <a:rPr lang="en-GB" sz="2000" err="1">
                <a:solidFill>
                  <a:srgbClr val="283475"/>
                </a:solidFill>
              </a:rPr>
              <a:t>lw</a:t>
            </a:r>
            <a:r>
              <a:rPr lang="en-GB" sz="2000">
                <a:solidFill>
                  <a:srgbClr val="283475"/>
                </a:solidFill>
              </a:rPr>
              <a:t> </a:t>
            </a:r>
            <a:r>
              <a:rPr lang="en-GB" sz="2000" err="1">
                <a:solidFill>
                  <a:srgbClr val="283475"/>
                </a:solidFill>
              </a:rPr>
              <a:t>rd</a:t>
            </a:r>
            <a:r>
              <a:rPr lang="en-GB" sz="2000">
                <a:solidFill>
                  <a:srgbClr val="283475"/>
                </a:solidFill>
              </a:rPr>
              <a:t>, </a:t>
            </a:r>
            <a:r>
              <a:rPr lang="en-GB" sz="2000" err="1">
                <a:solidFill>
                  <a:srgbClr val="283475"/>
                </a:solidFill>
              </a:rPr>
              <a:t>imm</a:t>
            </a:r>
            <a:r>
              <a:rPr lang="en-GB" sz="2000">
                <a:solidFill>
                  <a:srgbClr val="283475"/>
                </a:solidFill>
              </a:rPr>
              <a:t>(rs1)</a:t>
            </a:r>
            <a:endParaRPr lang="en-US" sz="2000">
              <a:solidFill>
                <a:srgbClr val="283475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389" y="3819762"/>
            <a:ext cx="6561221" cy="1373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389" y="3929662"/>
            <a:ext cx="6561221" cy="15188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4025" y="4321974"/>
            <a:ext cx="1918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GB" sz="1800" err="1">
                <a:solidFill>
                  <a:srgbClr val="0000FF"/>
                </a:solidFill>
              </a:rPr>
              <a:t>lw</a:t>
            </a:r>
            <a:r>
              <a:rPr lang="en-GB" sz="1800">
                <a:solidFill>
                  <a:srgbClr val="0000FF"/>
                </a:solidFill>
              </a:rPr>
              <a:t> Reg Read</a:t>
            </a:r>
            <a:endParaRPr lang="en-GB" sz="1800">
              <a:solidFill>
                <a:srgbClr val="0000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GB" b="1">
                <a:solidFill>
                  <a:schemeClr val="bg1"/>
                </a:solidFill>
                <a:cs typeface="Calibri Light" panose="020F0302020204030204"/>
              </a:rPr>
              <a:t>Divider</a:t>
            </a:r>
            <a:endParaRPr lang="en-GB" b="1">
              <a:solidFill>
                <a:schemeClr val="bg1"/>
              </a:solidFill>
              <a:cs typeface="Calibri Light" panose="020F0302020204030204"/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/>
          <p:nvPr/>
        </p:nvSpPr>
        <p:spPr>
          <a:xfrm>
            <a:off x="896910" y="1589510"/>
            <a:ext cx="10386607" cy="44604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>
                <a:cs typeface="Calibri" panose="020F0502020204030204"/>
              </a:rPr>
              <a:t>Non-Restoring Division Steps:</a:t>
            </a:r>
            <a:endParaRPr lang="en-US">
              <a:cs typeface="Calibri" panose="020F0502020204030204"/>
            </a:endParaRPr>
          </a:p>
          <a:p>
            <a:pPr lvl="1" indent="-514350" algn="just">
              <a:buAutoNum type="arabicPeriod"/>
            </a:pPr>
            <a:r>
              <a:rPr lang="en-GB">
                <a:latin typeface="Calibri" panose="020F0502020204030204"/>
                <a:cs typeface="Times New Roman" panose="02020603050405020304"/>
              </a:rPr>
              <a:t>In this step, the corresponding values are initialized in the registers as follows: register A is set to 0, register M holds the Divisor, register Q contains the Dividend, and N specifies the number of bits in the Dividend.</a:t>
            </a:r>
            <a:endParaRPr lang="en-US">
              <a:latin typeface="Calibri" panose="020F0502020204030204"/>
              <a:cs typeface="Times New Roman" panose="02020603050405020304"/>
            </a:endParaRPr>
          </a:p>
          <a:p>
            <a:pPr lvl="1" indent="-514350" algn="just">
              <a:buAutoNum type="arabicPeriod"/>
            </a:pPr>
            <a:r>
              <a:rPr lang="en-GB">
                <a:latin typeface="Calibri" panose="020F0502020204030204"/>
                <a:cs typeface="Times New Roman" panose="02020603050405020304"/>
              </a:rPr>
              <a:t>In this step, we will check the sign bit of A.</a:t>
            </a:r>
            <a:endParaRPr lang="en-US">
              <a:latin typeface="Calibri" panose="020F0502020204030204"/>
              <a:cs typeface="Times New Roman" panose="02020603050405020304"/>
            </a:endParaRPr>
          </a:p>
          <a:p>
            <a:pPr lvl="1" indent="-514350" algn="just">
              <a:buAutoNum type="arabicPeriod"/>
            </a:pPr>
            <a:r>
              <a:rPr lang="en-GB">
                <a:latin typeface="Calibri" panose="020F0502020204030204"/>
                <a:cs typeface="Times New Roman" panose="02020603050405020304"/>
              </a:rPr>
              <a:t>If the bit in register A is 1, shift the combined value of AQ to the left and perform the operation A = A + M. If the bit is 0, shift the combined value of AQ to the left and perform the operation A = A - M. In the case of 0, this involves adding the 2's complement of M to register A, with the result stored in A.</a:t>
            </a:r>
            <a:endParaRPr lang="en-US">
              <a:latin typeface="Calibri" panose="020F0502020204030204"/>
              <a:cs typeface="Times New Roman" panose="02020603050405020304"/>
            </a:endParaRPr>
          </a:p>
          <a:p>
            <a:pPr lvl="1" indent="-514350" algn="just">
              <a:buAutoNum type="arabicPeriod"/>
            </a:pPr>
            <a:endParaRPr lang="en-GB" sz="18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GB" b="1">
                <a:solidFill>
                  <a:schemeClr val="bg1"/>
                </a:solidFill>
                <a:cs typeface="Calibri Light" panose="020F0302020204030204"/>
              </a:rPr>
              <a:t>Divider</a:t>
            </a:r>
            <a:endParaRPr lang="en-GB" b="1">
              <a:solidFill>
                <a:schemeClr val="bg1"/>
              </a:solidFill>
              <a:cs typeface="Calibri Light" panose="020F0302020204030204"/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/>
          <p:nvPr/>
        </p:nvSpPr>
        <p:spPr>
          <a:xfrm>
            <a:off x="896910" y="1589510"/>
            <a:ext cx="10386607" cy="44604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>
                <a:cs typeface="Calibri" panose="020F0502020204030204"/>
              </a:rPr>
              <a:t>Non-Restoring Division Steps:</a:t>
            </a:r>
            <a:endParaRPr lang="en-US">
              <a:cs typeface="Calibri" panose="020F0502020204030204"/>
            </a:endParaRPr>
          </a:p>
          <a:p>
            <a:pPr lvl="1" indent="-514350" algn="just">
              <a:buFont typeface="+mj-lt"/>
              <a:buAutoNum type="arabicPeriod" startAt="4"/>
            </a:pPr>
            <a:r>
              <a:rPr lang="en-GB">
                <a:latin typeface="Times New Roman" panose="02020603050405020304"/>
                <a:cs typeface="Times New Roman" panose="02020603050405020304"/>
              </a:rPr>
              <a:t>check the sign bit of A again.</a:t>
            </a:r>
            <a:endParaRPr lang="en-GB">
              <a:latin typeface="Times New Roman" panose="02020603050405020304"/>
              <a:cs typeface="Times New Roman" panose="02020603050405020304"/>
            </a:endParaRPr>
          </a:p>
          <a:p>
            <a:pPr lvl="1" indent="-514350" algn="just">
              <a:buFont typeface="+mj-lt"/>
              <a:buAutoNum type="arabicPeriod" startAt="4"/>
            </a:pPr>
            <a:r>
              <a:rPr lang="en-GB">
                <a:latin typeface="Times New Roman" panose="02020603050405020304"/>
                <a:cs typeface="Times New Roman" panose="02020603050405020304"/>
              </a:rPr>
              <a:t>If the bit in register A is 1, then Q[0] will be set to 0. If the bit is 0, then Q[0] will be set to 1. Here, Q[0] refers to the least significant bit of Q.</a:t>
            </a:r>
            <a:endParaRPr lang="en-GB">
              <a:latin typeface="Times New Roman" panose="02020603050405020304"/>
              <a:cs typeface="Times New Roman" panose="02020603050405020304"/>
            </a:endParaRPr>
          </a:p>
          <a:p>
            <a:pPr lvl="1" indent="-514350" algn="just">
              <a:buFont typeface="+mj-lt"/>
              <a:buAutoNum type="arabicPeriod" startAt="4"/>
            </a:pPr>
            <a:r>
              <a:rPr lang="en-GB">
                <a:latin typeface="Times New Roman" panose="02020603050405020304"/>
                <a:cs typeface="Times New Roman" panose="02020603050405020304"/>
              </a:rPr>
              <a:t>Then, the value of N, which serves as a counter, will be decremented.</a:t>
            </a:r>
            <a:endParaRPr lang="en-GB">
              <a:latin typeface="Times New Roman" panose="02020603050405020304"/>
              <a:cs typeface="Times New Roman" panose="02020603050405020304"/>
            </a:endParaRPr>
          </a:p>
          <a:p>
            <a:pPr lvl="1" indent="-514350" algn="just">
              <a:buFont typeface="+mj-lt"/>
              <a:buAutoNum type="arabicPeriod" startAt="4"/>
            </a:pPr>
            <a:r>
              <a:rPr lang="en-GB">
                <a:latin typeface="Times New Roman" panose="02020603050405020304"/>
                <a:cs typeface="Times New Roman" panose="02020603050405020304"/>
              </a:rPr>
              <a:t>If the value of N = 0, then we will go to the next step. Otherwise, we must again go to step 2.</a:t>
            </a:r>
            <a:endParaRPr lang="en-GB">
              <a:latin typeface="Times New Roman" panose="02020603050405020304"/>
              <a:cs typeface="Times New Roman" panose="02020603050405020304"/>
            </a:endParaRPr>
          </a:p>
          <a:p>
            <a:pPr lvl="1" indent="-514350" algn="just">
              <a:buFont typeface="+mj-lt"/>
              <a:buAutoNum type="arabicPeriod" startAt="4"/>
            </a:pPr>
            <a:r>
              <a:rPr lang="en-GB">
                <a:latin typeface="Times New Roman" panose="02020603050405020304"/>
                <a:cs typeface="Times New Roman" panose="02020603050405020304"/>
              </a:rPr>
              <a:t>If the sign bit of register A is 1, we will execute A = A + M.</a:t>
            </a:r>
            <a:endParaRPr lang="en-GB">
              <a:latin typeface="Times New Roman" panose="02020603050405020304"/>
              <a:cs typeface="Times New Roman" panose="02020603050405020304"/>
            </a:endParaRPr>
          </a:p>
          <a:p>
            <a:pPr lvl="1" indent="-514350" algn="just">
              <a:buFont typeface="+mj-lt"/>
              <a:buAutoNum type="arabicPeriod" startAt="4"/>
            </a:pPr>
            <a:r>
              <a:rPr lang="en-GB">
                <a:latin typeface="Times New Roman" panose="02020603050405020304"/>
                <a:cs typeface="Times New Roman" panose="02020603050405020304"/>
              </a:rPr>
              <a:t>In this step, register A holds the remainder, and register Q contains the quotient.</a:t>
            </a:r>
            <a:endParaRPr lang="en-GB">
              <a:latin typeface="Times New Roman" panose="02020603050405020304"/>
              <a:cs typeface="Times New Roman" panose="02020603050405020304"/>
            </a:endParaRPr>
          </a:p>
          <a:p>
            <a:pPr lvl="1" indent="-514350" algn="just">
              <a:buFont typeface="+mj-lt"/>
              <a:buAutoNum type="arabicPeriod" startAt="4"/>
            </a:pPr>
            <a:endParaRPr lang="en-GB" sz="1800">
              <a:latin typeface="Times New Roman" panose="02020603050405020304"/>
              <a:cs typeface="Times New Roman" panose="02020603050405020304"/>
            </a:endParaRPr>
          </a:p>
          <a:p>
            <a:pPr lvl="1" indent="-514350" algn="just">
              <a:buAutoNum type="arabicPeriod" startAt="4"/>
            </a:pPr>
            <a:endParaRPr lang="en-GB" sz="1800">
              <a:latin typeface="Times New Roman" panose="02020603050405020304"/>
              <a:cs typeface="Times New Roman" panose="02020603050405020304"/>
            </a:endParaRPr>
          </a:p>
          <a:p>
            <a:pPr lvl="1" indent="-514350" algn="just">
              <a:buAutoNum type="arabicPeriod" startAt="4"/>
            </a:pPr>
            <a:endParaRPr lang="en-GB" sz="1800">
              <a:latin typeface="Times New Roman" panose="02020603050405020304"/>
              <a:cs typeface="Times New Roman" panose="02020603050405020304"/>
            </a:endParaRPr>
          </a:p>
          <a:p>
            <a:pPr lvl="1" indent="-514350" algn="just">
              <a:buAutoNum type="arabicPeriod" startAt="4"/>
            </a:pPr>
            <a:endParaRPr lang="en-GB" sz="18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GB" b="1">
                <a:solidFill>
                  <a:schemeClr val="bg1"/>
                </a:solidFill>
                <a:cs typeface="Calibri Light" panose="020F0302020204030204"/>
              </a:rPr>
              <a:t>Divider</a:t>
            </a:r>
            <a:endParaRPr lang="en-GB" b="1">
              <a:solidFill>
                <a:schemeClr val="bg1"/>
              </a:solidFill>
              <a:cs typeface="Calibri Light" panose="020F0302020204030204"/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/>
          <p:nvPr/>
        </p:nvSpPr>
        <p:spPr>
          <a:xfrm>
            <a:off x="815268" y="1589510"/>
            <a:ext cx="4889321" cy="44604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err="1">
                <a:cs typeface="Calibri" panose="020F0502020204030204"/>
              </a:rPr>
              <a:t>Div_out</a:t>
            </a:r>
            <a:r>
              <a:rPr lang="en-US" sz="3600">
                <a:cs typeface="Calibri" panose="020F0502020204030204"/>
              </a:rPr>
              <a:t> Block:</a:t>
            </a:r>
            <a:endParaRPr lang="en-US" sz="3600">
              <a:cs typeface="Calibri" panose="020F0502020204030204"/>
            </a:endParaRPr>
          </a:p>
          <a:p>
            <a:pPr marL="914400" lvl="1" indent="-457200">
              <a:buFont typeface="Calibri" panose="020F0502020204030204" charset="0"/>
              <a:buChar char="-"/>
            </a:pPr>
            <a:r>
              <a:rPr lang="en-US">
                <a:latin typeface="Calibri" panose="020F0502020204030204"/>
                <a:cs typeface="Calibri" panose="020F0502020204030204"/>
              </a:rPr>
              <a:t>responsible for adjusting the sign of the product result of the signed instructions (div, </a:t>
            </a:r>
            <a:r>
              <a:rPr lang="en-US" err="1">
                <a:latin typeface="Calibri" panose="020F0502020204030204"/>
                <a:cs typeface="Calibri" panose="020F0502020204030204"/>
              </a:rPr>
              <a:t>divw</a:t>
            </a:r>
            <a:r>
              <a:rPr lang="en-US">
                <a:latin typeface="Calibri" panose="020F0502020204030204"/>
                <a:cs typeface="Calibri" panose="020F0502020204030204"/>
              </a:rPr>
              <a:t>, rem and </a:t>
            </a:r>
            <a:r>
              <a:rPr lang="en-US" err="1">
                <a:latin typeface="Calibri" panose="020F0502020204030204"/>
                <a:cs typeface="Calibri" panose="020F0502020204030204"/>
              </a:rPr>
              <a:t>remw</a:t>
            </a:r>
            <a:r>
              <a:rPr lang="en-US">
                <a:latin typeface="Calibri" panose="020F0502020204030204"/>
                <a:cs typeface="Calibri" panose="020F0502020204030204"/>
              </a:rPr>
              <a:t>).</a:t>
            </a:r>
            <a:endParaRPr lang="en-US">
              <a:latin typeface="Calibri" panose="020F0502020204030204"/>
              <a:cs typeface="Calibri" panose="020F0502020204030204"/>
            </a:endParaRPr>
          </a:p>
          <a:p>
            <a:pPr marL="914400" lvl="1" indent="-457200">
              <a:buFont typeface="Calibri" panose="020F0502020204030204" charset="0"/>
              <a:buChar char="-"/>
            </a:pPr>
            <a:r>
              <a:rPr lang="en-US">
                <a:latin typeface="Calibri" panose="020F0502020204030204"/>
                <a:cs typeface="Calibri" panose="020F0502020204030204"/>
              </a:rPr>
              <a:t>Assign the quotient or the remainder to the output of the block according to the instruction (division or remainder)</a:t>
            </a:r>
            <a:endParaRPr lang="en-US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2"/>
          <a:srcRect r="26043"/>
          <a:stretch>
            <a:fillRect/>
          </a:stretch>
        </p:blipFill>
        <p:spPr>
          <a:xfrm>
            <a:off x="6461770" y="2292037"/>
            <a:ext cx="5677135" cy="305544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GB" b="1">
                <a:solidFill>
                  <a:schemeClr val="bg1"/>
                </a:solidFill>
                <a:cs typeface="Calibri Light" panose="020F0302020204030204"/>
              </a:rPr>
              <a:t>M-Extension Controller</a:t>
            </a:r>
            <a:endParaRPr lang="en-GB" b="1">
              <a:solidFill>
                <a:schemeClr val="bg1"/>
              </a:solidFill>
              <a:cs typeface="Calibri Light" panose="020F0302020204030204"/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/>
          <p:nvPr/>
        </p:nvSpPr>
        <p:spPr>
          <a:xfrm>
            <a:off x="896910" y="1589510"/>
            <a:ext cx="10386607" cy="44604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/>
              <a:t>Its primary role is to ensure efficient and accurate execution of M-Extension instructions by coordinating the necessary control signals and handling data flow within the processor. </a:t>
            </a:r>
            <a:endParaRPr lang="en-US" sz="3200">
              <a:cs typeface="Calibri" panose="020F0502020204030204"/>
            </a:endParaRPr>
          </a:p>
          <a:p>
            <a:r>
              <a:rPr lang="en-US" sz="3200"/>
              <a:t>The controller optimizes performance by implementing fast paths for simple operations (fast operations).</a:t>
            </a:r>
            <a:endParaRPr lang="en-US" sz="3200"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GB" b="1">
                <a:solidFill>
                  <a:schemeClr val="bg1"/>
                </a:solidFill>
                <a:cs typeface="Calibri Light" panose="020F0302020204030204"/>
              </a:rPr>
              <a:t>M-Extension Controller</a:t>
            </a:r>
            <a:endParaRPr lang="en-GB" b="1">
              <a:solidFill>
                <a:schemeClr val="bg1"/>
              </a:solidFill>
              <a:cs typeface="Calibri Light" panose="020F0302020204030204"/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/>
          <p:nvPr/>
        </p:nvSpPr>
        <p:spPr>
          <a:xfrm>
            <a:off x="896910" y="1589510"/>
            <a:ext cx="10386607" cy="44604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latin typeface="Calibri" panose="020F0502020204030204"/>
                <a:cs typeface="Calibri" panose="020F0502020204030204"/>
              </a:rPr>
              <a:t>The finite state machine of the controller block which have four states:</a:t>
            </a:r>
            <a:endParaRPr lang="en-US">
              <a:cs typeface="Calibri" panose="020F0502020204030204"/>
            </a:endParaRPr>
          </a:p>
          <a:p>
            <a:pPr lvl="1">
              <a:buFont typeface="Calibri" panose="020F0502020204030204" charset="0"/>
              <a:buChar char="-"/>
            </a:pPr>
            <a:r>
              <a:rPr lang="en-US" sz="2800" b="1">
                <a:cs typeface="Calibri" panose="020F0502020204030204"/>
              </a:rPr>
              <a:t>IDLE</a:t>
            </a:r>
            <a:endParaRPr lang="en-US" sz="2800" b="1">
              <a:cs typeface="Calibri" panose="020F0502020204030204"/>
            </a:endParaRPr>
          </a:p>
          <a:p>
            <a:pPr lvl="1">
              <a:buFont typeface="Calibri" panose="020F0502020204030204" charset="0"/>
              <a:buChar char="-"/>
            </a:pPr>
            <a:r>
              <a:rPr lang="en-US" sz="2800" b="1">
                <a:cs typeface="Calibri" panose="020F0502020204030204"/>
              </a:rPr>
              <a:t>MUL:</a:t>
            </a:r>
            <a:r>
              <a:rPr lang="en-US" sz="2800">
                <a:cs typeface="Calibri" panose="020F0502020204030204"/>
              </a:rPr>
              <a:t> Performs multiplication</a:t>
            </a:r>
            <a:endParaRPr lang="en-US" sz="2800">
              <a:cs typeface="Calibri" panose="020F0502020204030204"/>
            </a:endParaRPr>
          </a:p>
          <a:p>
            <a:pPr lvl="1">
              <a:buFont typeface="Calibri" panose="020F0502020204030204" charset="0"/>
              <a:buChar char="-"/>
            </a:pPr>
            <a:r>
              <a:rPr lang="en-US" sz="2800" b="1">
                <a:cs typeface="Calibri" panose="020F0502020204030204"/>
              </a:rPr>
              <a:t>DIV:</a:t>
            </a:r>
            <a:r>
              <a:rPr lang="en-US" sz="2800">
                <a:cs typeface="Calibri" panose="020F0502020204030204"/>
              </a:rPr>
              <a:t> Performs division</a:t>
            </a:r>
            <a:endParaRPr lang="en-US" sz="2800">
              <a:cs typeface="Calibri" panose="020F0502020204030204"/>
            </a:endParaRPr>
          </a:p>
          <a:p>
            <a:pPr lvl="1">
              <a:buFont typeface="Calibri" panose="020F0502020204030204" charset="0"/>
              <a:buChar char="-"/>
            </a:pPr>
            <a:r>
              <a:rPr lang="en-US" sz="2800" b="1">
                <a:cs typeface="Calibri" panose="020F0502020204030204"/>
              </a:rPr>
              <a:t>FAST:</a:t>
            </a:r>
            <a:r>
              <a:rPr lang="en-US" sz="2800">
                <a:cs typeface="Calibri" panose="020F0502020204030204"/>
              </a:rPr>
              <a:t> Performs fast operations</a:t>
            </a:r>
            <a:endParaRPr lang="en-US" sz="2800">
              <a:cs typeface="Calibri" panose="020F0502020204030204"/>
            </a:endParaRPr>
          </a:p>
          <a:p>
            <a:endParaRPr lang="en-US" sz="3600"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r>
              <a:rPr lang="en-GB" b="1">
                <a:solidFill>
                  <a:schemeClr val="bg1"/>
                </a:solidFill>
              </a:rPr>
              <a:t>M-Extension Controller</a:t>
            </a:r>
            <a:endParaRPr lang="en-US"/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group of circles with text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023" y="1385401"/>
            <a:ext cx="9975381" cy="5330658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r>
              <a:rPr lang="en-GB" b="1">
                <a:solidFill>
                  <a:schemeClr val="bg1"/>
                </a:solidFill>
              </a:rPr>
              <a:t>M-Extension Controller</a:t>
            </a:r>
            <a:endParaRPr lang="en-US"/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/>
          <p:nvPr/>
        </p:nvSpPr>
        <p:spPr>
          <a:xfrm>
            <a:off x="815268" y="1589510"/>
            <a:ext cx="3542214" cy="44604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cs typeface="Calibri" panose="020F0502020204030204"/>
              </a:rPr>
              <a:t>Block Diagram:</a:t>
            </a:r>
            <a:endParaRPr lang="en-US" sz="3600">
              <a:cs typeface="Calibri" panose="020F0502020204030204"/>
            </a:endParaRPr>
          </a:p>
          <a:p>
            <a:pPr marL="0" indent="0">
              <a:buNone/>
            </a:pPr>
            <a:endParaRPr lang="en-US" sz="3600">
              <a:cs typeface="Calibri" panose="020F0502020204030204"/>
            </a:endParaRPr>
          </a:p>
        </p:txBody>
      </p:sp>
      <p:pic>
        <p:nvPicPr>
          <p:cNvPr id="5" name="Picture 4" descr="A rectangular object with text on it&#10;&#10;Description automatically generated"/>
          <p:cNvPicPr>
            <a:picLocks noChangeAspect="1"/>
          </p:cNvPicPr>
          <p:nvPr/>
        </p:nvPicPr>
        <p:blipFill rotWithShape="1">
          <a:blip r:embed="rId2"/>
          <a:srcRect r="18458"/>
          <a:stretch>
            <a:fillRect/>
          </a:stretch>
        </p:blipFill>
        <p:spPr>
          <a:xfrm>
            <a:off x="2582162" y="2367576"/>
            <a:ext cx="7094347" cy="3691128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r>
              <a:rPr lang="en-GB" b="1">
                <a:solidFill>
                  <a:schemeClr val="bg1"/>
                </a:solidFill>
                <a:cs typeface="Calibri Light" panose="020F0302020204030204"/>
              </a:rPr>
              <a:t>M-Extension Controller</a:t>
            </a:r>
            <a:endParaRPr lang="en-US"/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/>
          <p:nvPr/>
        </p:nvSpPr>
        <p:spPr>
          <a:xfrm>
            <a:off x="815268" y="1589510"/>
            <a:ext cx="10441035" cy="25554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cs typeface="Calibri" panose="020F0502020204030204"/>
              </a:rPr>
              <a:t>Fast Operations:</a:t>
            </a:r>
            <a:endParaRPr lang="en-US" sz="3600">
              <a:cs typeface="Calibri" panose="020F0502020204030204"/>
            </a:endParaRPr>
          </a:p>
          <a:p>
            <a:pPr lvl="1">
              <a:buFont typeface="Calibri" panose="020F0502020204030204" charset="0"/>
              <a:buChar char="-"/>
            </a:pPr>
            <a:r>
              <a:rPr lang="en-US" sz="2000">
                <a:latin typeface="Calibri" panose="020F0502020204030204"/>
                <a:cs typeface="Calibri" panose="020F0502020204030204"/>
              </a:rPr>
              <a:t>We added Another feature to the implementation of the M-Extension, which is fast operations, fast operations mean preforming the basic operations during only one clock cycle and not waiting 32 clock cycles.</a:t>
            </a:r>
            <a:endParaRPr lang="en-US" sz="2000">
              <a:latin typeface="Calibri" panose="020F0502020204030204"/>
              <a:cs typeface="Calibri" panose="020F0502020204030204"/>
            </a:endParaRPr>
          </a:p>
          <a:p>
            <a:pPr lvl="1">
              <a:buFont typeface="Calibri" panose="020F0502020204030204" charset="0"/>
              <a:buChar char="-"/>
            </a:pPr>
            <a:r>
              <a:rPr lang="en-US" sz="2000">
                <a:latin typeface="Calibri" panose="020F0502020204030204"/>
                <a:cs typeface="Calibri" panose="020F0502020204030204"/>
              </a:rPr>
              <a:t>We created two registers, one for double word instructions and the other for word instructions. Each one is 7-bit wide. These two registers indicate whether one of the operands is -1, 0, 1, or indicate an overflow value.</a:t>
            </a:r>
            <a:endParaRPr lang="en-US" sz="2000"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1582511" y="4313464"/>
          <a:ext cx="9016864" cy="1354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267"/>
                <a:gridCol w="1082371"/>
                <a:gridCol w="1082371"/>
                <a:gridCol w="1082371"/>
                <a:gridCol w="1082371"/>
                <a:gridCol w="1082371"/>
                <a:gridCol w="1082371"/>
                <a:gridCol w="1082371"/>
              </a:tblGrid>
              <a:tr h="677486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Fast DW Reg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ysClr val="windowText" lastClr="000000"/>
                          </a:solidFill>
                        </a:rPr>
                        <a:t>B = -1</a:t>
                      </a:r>
                      <a:endParaRPr 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ysClr val="windowText" lastClr="000000"/>
                          </a:solidFill>
                        </a:rPr>
                        <a:t>B = 1</a:t>
                      </a:r>
                      <a:endParaRPr 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ysClr val="windowText" lastClr="000000"/>
                          </a:solidFill>
                        </a:rPr>
                        <a:t>B = 0</a:t>
                      </a:r>
                      <a:endParaRPr 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ysClr val="windowText" lastClr="000000"/>
                          </a:solidFill>
                        </a:rPr>
                        <a:t>A = -1</a:t>
                      </a:r>
                      <a:endParaRPr 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ysClr val="windowText" lastClr="000000"/>
                          </a:solidFill>
                        </a:rPr>
                        <a:t>A = 1</a:t>
                      </a:r>
                      <a:endParaRPr 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ysClr val="windowText" lastClr="000000"/>
                          </a:solidFill>
                        </a:rPr>
                        <a:t>A = 0</a:t>
                      </a:r>
                      <a:endParaRPr 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ysClr val="windowText" lastClr="000000"/>
                          </a:solidFill>
                        </a:rPr>
                        <a:t>Overflow</a:t>
                      </a:r>
                      <a:endParaRPr 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77486">
                <a:tc>
                  <a:txBody>
                    <a:bodyPr/>
                    <a:lstStyle/>
                    <a:p>
                      <a:r>
                        <a:rPr lang="en-US" b="1"/>
                        <a:t>Fast W Reg</a:t>
                      </a:r>
                      <a:endParaRPr lang="en-US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ysClr val="windowText" lastClr="000000"/>
                          </a:solidFill>
                        </a:rPr>
                        <a:t>B = -1</a:t>
                      </a:r>
                      <a:endParaRPr 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ysClr val="windowText" lastClr="000000"/>
                          </a:solidFill>
                        </a:rPr>
                        <a:t>B = 1</a:t>
                      </a:r>
                      <a:endParaRPr 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ysClr val="windowText" lastClr="000000"/>
                          </a:solidFill>
                        </a:rPr>
                        <a:t>B = 0</a:t>
                      </a:r>
                      <a:endParaRPr 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ysClr val="windowText" lastClr="000000"/>
                          </a:solidFill>
                        </a:rPr>
                        <a:t>A = -1</a:t>
                      </a:r>
                      <a:endParaRPr 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ysClr val="windowText" lastClr="000000"/>
                          </a:solidFill>
                        </a:rPr>
                        <a:t>A = 1</a:t>
                      </a:r>
                      <a:endParaRPr 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ysClr val="windowText" lastClr="000000"/>
                          </a:solidFill>
                        </a:rPr>
                        <a:t>A = 0</a:t>
                      </a:r>
                      <a:endParaRPr 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ysClr val="windowText" lastClr="000000"/>
                          </a:solidFill>
                        </a:rPr>
                        <a:t>Overflow</a:t>
                      </a:r>
                      <a:endParaRPr 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r>
              <a:rPr lang="en-GB" b="1">
                <a:solidFill>
                  <a:schemeClr val="bg1"/>
                </a:solidFill>
              </a:rPr>
              <a:t>M-Extension Controller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197428" y="1592035"/>
            <a:ext cx="1045028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285750" indent="-285750">
              <a:buFont typeface="Arial" panose="020B0604020202020204"/>
              <a:buChar char="•"/>
            </a:pPr>
            <a:r>
              <a:rPr lang="en-US" sz="2400">
                <a:cs typeface="Calibri" panose="020F0502020204030204"/>
              </a:rPr>
              <a:t>Assuming A is the dividend or multiplicand, and B is divisor or multiplier, then, Fast operations are as shown in the below table</a:t>
            </a:r>
            <a:endParaRPr lang="en-US" sz="2400">
              <a:cs typeface="Calibri" panose="020F0502020204030204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2149928" y="2530928"/>
          <a:ext cx="7968426" cy="370255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36398"/>
                <a:gridCol w="2210676"/>
                <a:gridCol w="2210676"/>
                <a:gridCol w="2210676"/>
              </a:tblGrid>
              <a:tr h="660145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 err="1">
                          <a:effectLst/>
                          <a:latin typeface="Calibri" panose="020F0502020204030204"/>
                        </a:rPr>
                        <a:t>Fast_reg</a:t>
                      </a:r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 err="1">
                          <a:effectLst/>
                          <a:latin typeface="Calibri" panose="020F0502020204030204"/>
                        </a:rPr>
                        <a:t>Instr</a:t>
                      </a:r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Operation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 err="1">
                          <a:effectLst/>
                          <a:latin typeface="Calibri" panose="020F0502020204030204"/>
                        </a:rPr>
                        <a:t>Fast_out</a:t>
                      </a:r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660145">
                <a:tc rowSpan="2"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7’b1000001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REM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Overflow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0 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0145">
                <a:tc vMerge="1"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DIV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32’h8000_0000_0000_0000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0145">
                <a:tc rowSpan="2"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7'b001xxx0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REM(U)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A%0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A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1970">
                <a:tc vMerge="1"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DIV(U)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A/0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32’hFFFF_FFFF_FFFF_FFFF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r>
              <a:rPr lang="en-GB" b="1">
                <a:solidFill>
                  <a:schemeClr val="bg1"/>
                </a:solidFill>
              </a:rPr>
              <a:t>M-Extension Controller</a:t>
            </a:r>
            <a:endParaRPr lang="en-US"/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1836964" y="1401535"/>
          <a:ext cx="8240521" cy="496692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82029"/>
                <a:gridCol w="2286164"/>
                <a:gridCol w="2286164"/>
                <a:gridCol w="2286164"/>
              </a:tblGrid>
              <a:tr h="33742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Fast Reg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4" marR="666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Instruction</a:t>
                      </a:r>
                      <a:endParaRPr lang="en-US" sz="1600" b="1">
                        <a:latin typeface="Calibri" panose="020F0502020204030204"/>
                      </a:endParaRPr>
                    </a:p>
                  </a:txBody>
                  <a:tcPr marL="66674" marR="666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Operation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4" marR="666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err="1">
                          <a:effectLst/>
                          <a:latin typeface="Calibri" panose="020F0502020204030204"/>
                        </a:rPr>
                        <a:t>Fast_Out</a:t>
                      </a:r>
                      <a:endParaRPr lang="en-US" sz="1600" b="1">
                        <a:latin typeface="Calibri" panose="020F0502020204030204"/>
                      </a:endParaRPr>
                    </a:p>
                  </a:txBody>
                  <a:tcPr marL="66674" marR="666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337427">
                <a:tc rowSpan="4"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7'b1000000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REM(U)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A%-1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0 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7427">
                <a:tc vMerge="1"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DIV(U)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A/-1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2’s comp of A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7427">
                <a:tc vMerge="1"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MUL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A*-1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2’s comp of A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80375">
                <a:tc vMerge="1"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MULH(SU)(U)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32’hFFFF_FFFF_FFFF_FFFF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7427">
                <a:tc rowSpan="4"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7’b0100000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REM(U)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A%1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0 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7427">
                <a:tc vMerge="1"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DIV(U)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A/1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A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7427">
                <a:tc vMerge="1"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MUL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A*1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A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7427">
                <a:tc vMerge="1"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MULH(SU)(U)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not fast operation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7427">
                <a:tc rowSpan="5"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7'b1001000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REM(U)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-1%-1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0 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7427">
                <a:tc vMerge="1"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DIV(U)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-1/-1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1 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7427">
                <a:tc vMerge="1"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MUL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-1*-1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1 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7427">
                <a:tc vMerge="1"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MULH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0 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7427">
                <a:tc vMerge="1"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MULHSU(U)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not fast operation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US" b="1">
                <a:solidFill>
                  <a:schemeClr val="bg1"/>
                </a:solidFill>
              </a:rPr>
              <a:t>Base-I | RV32I Microarchitecture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19344" y="6533969"/>
            <a:ext cx="2587840" cy="299612"/>
          </a:xfrm>
        </p:spPr>
        <p:txBody>
          <a:bodyPr/>
          <a:lstStyle/>
          <a:p>
            <a:r>
              <a:rPr lang="en-US"/>
              <a:t>1/7/2024</a:t>
            </a:r>
            <a:endParaRPr lang="en-US"/>
          </a:p>
        </p:txBody>
      </p:sp>
      <p:sp>
        <p:nvSpPr>
          <p:cNvPr id="4" name="Text Placeholder 2"/>
          <p:cNvSpPr txBox="1"/>
          <p:nvPr/>
        </p:nvSpPr>
        <p:spPr>
          <a:xfrm>
            <a:off x="649143" y="1589515"/>
            <a:ext cx="10438900" cy="4460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B217"/>
              </a:buClr>
            </a:pPr>
            <a:r>
              <a:rPr lang="en-US" sz="3200"/>
              <a:t>Design Methodology:</a:t>
            </a:r>
            <a:endParaRPr lang="en-US" sz="3200"/>
          </a:p>
          <a:p>
            <a:pPr marL="971550" lvl="1" indent="-514350">
              <a:buClr>
                <a:srgbClr val="F7B217"/>
              </a:buClr>
              <a:buFont typeface="+mj-lt"/>
              <a:buAutoNum type="arabicPeriod"/>
            </a:pPr>
            <a:r>
              <a:rPr lang="en-US" sz="2800"/>
              <a:t>Start by designing Single Cycle Datapath</a:t>
            </a:r>
            <a:endParaRPr lang="en-US" sz="2800"/>
          </a:p>
          <a:p>
            <a:pPr marL="457200" lvl="1" indent="0">
              <a:buClr>
                <a:srgbClr val="F7B217"/>
              </a:buClr>
              <a:buNone/>
            </a:pPr>
            <a:r>
              <a:rPr lang="en-US" sz="2800"/>
              <a:t>	</a:t>
            </a:r>
            <a:r>
              <a:rPr lang="en-GB" sz="2800"/>
              <a:t> </a:t>
            </a:r>
            <a:r>
              <a:rPr lang="en-GB" sz="2000">
                <a:solidFill>
                  <a:srgbClr val="283475"/>
                </a:solidFill>
              </a:rPr>
              <a:t>Datapath: start with </a:t>
            </a:r>
            <a:r>
              <a:rPr lang="en-GB" sz="2000" i="1" err="1">
                <a:solidFill>
                  <a:srgbClr val="283475"/>
                </a:solidFill>
              </a:rPr>
              <a:t>lw</a:t>
            </a:r>
            <a:r>
              <a:rPr lang="en-GB" sz="2000">
                <a:solidFill>
                  <a:srgbClr val="283475"/>
                </a:solidFill>
              </a:rPr>
              <a:t> instruction</a:t>
            </a:r>
            <a:endParaRPr lang="en-GB" sz="2000">
              <a:solidFill>
                <a:srgbClr val="283475"/>
              </a:solidFill>
            </a:endParaRPr>
          </a:p>
          <a:p>
            <a:pPr marL="457200" lvl="1" indent="0">
              <a:buClr>
                <a:srgbClr val="F7B217"/>
              </a:buClr>
              <a:buNone/>
            </a:pPr>
            <a:r>
              <a:rPr lang="en-GB" sz="2000">
                <a:solidFill>
                  <a:srgbClr val="283475"/>
                </a:solidFill>
              </a:rPr>
              <a:t>	 Example: </a:t>
            </a:r>
            <a:r>
              <a:rPr lang="en-GB" sz="2000" err="1">
                <a:solidFill>
                  <a:srgbClr val="283475"/>
                </a:solidFill>
              </a:rPr>
              <a:t>lw</a:t>
            </a:r>
            <a:r>
              <a:rPr lang="en-GB" sz="2000">
                <a:solidFill>
                  <a:srgbClr val="283475"/>
                </a:solidFill>
              </a:rPr>
              <a:t> </a:t>
            </a:r>
            <a:r>
              <a:rPr lang="en-GB" sz="2000" err="1">
                <a:solidFill>
                  <a:srgbClr val="283475"/>
                </a:solidFill>
              </a:rPr>
              <a:t>rd</a:t>
            </a:r>
            <a:r>
              <a:rPr lang="en-GB" sz="2000">
                <a:solidFill>
                  <a:srgbClr val="283475"/>
                </a:solidFill>
              </a:rPr>
              <a:t>, </a:t>
            </a:r>
            <a:r>
              <a:rPr lang="en-GB" sz="2000" err="1">
                <a:solidFill>
                  <a:srgbClr val="283475"/>
                </a:solidFill>
              </a:rPr>
              <a:t>imm</a:t>
            </a:r>
            <a:r>
              <a:rPr lang="en-GB" sz="2000">
                <a:solidFill>
                  <a:srgbClr val="283475"/>
                </a:solidFill>
              </a:rPr>
              <a:t>(rs1)</a:t>
            </a:r>
            <a:endParaRPr lang="en-US" sz="2000">
              <a:solidFill>
                <a:srgbClr val="283475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389" y="3819762"/>
            <a:ext cx="6561221" cy="1373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389" y="3916014"/>
            <a:ext cx="6561221" cy="15188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4025" y="4321974"/>
            <a:ext cx="1918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GB" sz="1800" err="1">
                <a:solidFill>
                  <a:srgbClr val="0000FF"/>
                </a:solidFill>
              </a:rPr>
              <a:t>lw</a:t>
            </a:r>
            <a:r>
              <a:rPr lang="en-GB" sz="1800">
                <a:solidFill>
                  <a:srgbClr val="0000FF"/>
                </a:solidFill>
              </a:rPr>
              <a:t> Immediate</a:t>
            </a:r>
            <a:endParaRPr lang="en-GB" sz="1800">
              <a:solidFill>
                <a:srgbClr val="0000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220" y="3920459"/>
            <a:ext cx="6561221" cy="19903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r>
              <a:rPr lang="en-GB" b="1">
                <a:solidFill>
                  <a:schemeClr val="bg1"/>
                </a:solidFill>
                <a:cs typeface="Calibri Light" panose="020F0302020204030204"/>
              </a:rPr>
              <a:t>M-Extension Controller</a:t>
            </a:r>
            <a:endParaRPr lang="en-US"/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823357" y="1387928"/>
          <a:ext cx="8267908" cy="5029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86622"/>
                <a:gridCol w="2293762"/>
                <a:gridCol w="2293762"/>
                <a:gridCol w="2293762"/>
              </a:tblGrid>
              <a:tr h="27970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Fast Reg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4" marR="666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Instruction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4" marR="66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Operation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4" marR="66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err="1">
                          <a:effectLst/>
                          <a:latin typeface="Calibri" panose="020F0502020204030204"/>
                        </a:rPr>
                        <a:t>Fast_out</a:t>
                      </a:r>
                      <a:endParaRPr lang="en-US" sz="1600" b="1" err="1">
                        <a:effectLst/>
                        <a:latin typeface="Calibri" panose="020F0502020204030204"/>
                      </a:endParaRPr>
                    </a:p>
                  </a:txBody>
                  <a:tcPr marL="66674" marR="66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279709">
                <a:tc rowSpan="5"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7'b1000100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REM(U)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1%-1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0 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9709">
                <a:tc vMerge="1"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DIV(U)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1/-1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-1 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9709">
                <a:tc vMerge="1"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MUL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1*-1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-1 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9709">
                <a:tc vMerge="1"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MULH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-1 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9709">
                <a:tc vMerge="1"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MULHSU(U)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not fast operation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9709">
                <a:tc rowSpan="5"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7'b0101000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REM(U)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-1%1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0 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9709">
                <a:tc vMerge="1"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DIV(U)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-1/1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not fast operation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9709">
                <a:tc vMerge="1"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MUL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-1*1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-1 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9709">
                <a:tc vMerge="1"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MULH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0 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9709">
                <a:tc vMerge="1"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MULHSU(U)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-1 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9709">
                <a:tc rowSpan="4"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7'b0000100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REM(U)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1%B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1 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9709">
                <a:tc vMerge="1"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DIV(U)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1/B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0 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9709">
                <a:tc vMerge="1"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MUL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1*B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B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9709">
                <a:tc vMerge="1"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MULH(SU)(U)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 panose="020F0502020204030204"/>
                        </a:rPr>
                        <a:t>0 </a:t>
                      </a:r>
                      <a:endParaRPr lang="en-US" sz="1600" b="1">
                        <a:effectLst/>
                        <a:latin typeface="Calibri" panose="020F0502020204030204"/>
                      </a:endParaRPr>
                    </a:p>
                  </a:txBody>
                  <a:tcPr marL="66675" marR="666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2249"/>
            <a:ext cx="12192000" cy="739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34376"/>
            <a:ext cx="9605372" cy="594180"/>
          </a:xfrm>
        </p:spPr>
        <p:txBody>
          <a:bodyPr>
            <a:normAutofit fontScale="90000"/>
          </a:bodyPr>
          <a:lstStyle/>
          <a:p>
            <a:r>
              <a:rPr lang="en-GB" b="1">
                <a:solidFill>
                  <a:schemeClr val="bg1"/>
                </a:solidFill>
                <a:cs typeface="Calibri Light" panose="020F0302020204030204"/>
              </a:rPr>
              <a:t>M-Extension Controller</a:t>
            </a:r>
            <a:endParaRPr lang="en-US"/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380844" y="6388240"/>
            <a:ext cx="1758061" cy="4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659748"/>
            <a:ext cx="161641" cy="739015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540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94442" y="1621064"/>
            <a:ext cx="10640785" cy="23698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285750" indent="-285750">
              <a:buFont typeface="Arial" panose="020B0604020202020204"/>
              <a:buChar char="•"/>
            </a:pPr>
            <a:r>
              <a:rPr lang="en-US" sz="3600" b="1">
                <a:cs typeface="Calibri" panose="020F0502020204030204"/>
              </a:rPr>
              <a:t>Output flag signals:</a:t>
            </a:r>
            <a:endParaRPr lang="en-US">
              <a:cs typeface="Calibri" panose="020F0502020204030204"/>
            </a:endParaRPr>
          </a:p>
          <a:p>
            <a:pPr marL="1028700" lvl="1" indent="-571500">
              <a:buFont typeface="Calibri" panose="020F0502020204030204"/>
              <a:buChar char="-"/>
            </a:pPr>
            <a:r>
              <a:rPr lang="en-US" sz="2800" b="1">
                <a:cs typeface="Calibri" panose="020F0502020204030204"/>
              </a:rPr>
              <a:t>Done</a:t>
            </a:r>
            <a:r>
              <a:rPr lang="en-US" sz="2800">
                <a:cs typeface="Calibri" panose="020F0502020204030204"/>
              </a:rPr>
              <a:t>: </a:t>
            </a:r>
            <a:r>
              <a:rPr lang="en-US" sz="2800">
                <a:ea typeface="+mn-lt"/>
                <a:cs typeface="+mn-lt"/>
              </a:rPr>
              <a:t>Indicates that an operation has completed.</a:t>
            </a:r>
            <a:endParaRPr lang="en-US" sz="2800">
              <a:ea typeface="+mn-lt"/>
              <a:cs typeface="+mn-lt"/>
            </a:endParaRPr>
          </a:p>
          <a:p>
            <a:pPr marL="1028700" lvl="1" indent="-571500">
              <a:buFont typeface="Calibri" panose="020F0502020204030204"/>
              <a:buChar char="-"/>
            </a:pPr>
            <a:r>
              <a:rPr lang="en-US" sz="2800" b="1" err="1">
                <a:cs typeface="Calibri" panose="020F0502020204030204"/>
              </a:rPr>
              <a:t>Div_by_zero</a:t>
            </a:r>
            <a:r>
              <a:rPr lang="en-US" sz="2800">
                <a:cs typeface="Calibri" panose="020F0502020204030204"/>
              </a:rPr>
              <a:t>: </a:t>
            </a:r>
            <a:r>
              <a:rPr lang="en-US" sz="2800">
                <a:ea typeface="+mn-lt"/>
                <a:cs typeface="+mn-lt"/>
              </a:rPr>
              <a:t>Indicates a division by zero has occurred.</a:t>
            </a:r>
            <a:endParaRPr lang="en-US" sz="2800">
              <a:ea typeface="+mn-lt"/>
              <a:cs typeface="+mn-lt"/>
            </a:endParaRPr>
          </a:p>
          <a:p>
            <a:pPr marL="1028700" lvl="1" indent="-571500">
              <a:buFont typeface="Calibri" panose="020F0502020204030204"/>
              <a:buChar char="-"/>
            </a:pPr>
            <a:r>
              <a:rPr lang="en-US" sz="2800" b="1">
                <a:cs typeface="Calibri" panose="020F0502020204030204"/>
              </a:rPr>
              <a:t>Overflow</a:t>
            </a:r>
            <a:r>
              <a:rPr lang="en-US" sz="2800">
                <a:cs typeface="Calibri" panose="020F0502020204030204"/>
              </a:rPr>
              <a:t>: </a:t>
            </a:r>
            <a:r>
              <a:rPr lang="en-US" sz="2800">
                <a:ea typeface="+mn-lt"/>
                <a:cs typeface="+mn-lt"/>
              </a:rPr>
              <a:t>Indicates that an overflow has occurred.</a:t>
            </a:r>
            <a:endParaRPr lang="en-US" sz="2800">
              <a:ea typeface="+mn-lt"/>
              <a:cs typeface="+mn-lt"/>
            </a:endParaRPr>
          </a:p>
          <a:p>
            <a:pPr marL="1028700" lvl="1" indent="-571500">
              <a:buFont typeface="Calibri" panose="020F0502020204030204"/>
              <a:buChar char="-"/>
            </a:pPr>
            <a:r>
              <a:rPr lang="en-US" sz="2800" b="1">
                <a:cs typeface="Calibri" panose="020F0502020204030204"/>
              </a:rPr>
              <a:t>Busy</a:t>
            </a:r>
            <a:r>
              <a:rPr lang="en-US" sz="2800">
                <a:cs typeface="Calibri" panose="020F0502020204030204"/>
              </a:rPr>
              <a:t>: </a:t>
            </a:r>
            <a:r>
              <a:rPr lang="en-US" sz="2800">
                <a:ea typeface="+mn-lt"/>
                <a:cs typeface="+mn-lt"/>
              </a:rPr>
              <a:t>Indicates that M unit is currently busy.</a:t>
            </a:r>
            <a:endParaRPr lang="en-US" sz="2800">
              <a:ea typeface="+mn-lt"/>
              <a:cs typeface="+mn-lt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erformance Lies at the Heart of all Business Innovation | Network World"/>
          <p:cNvPicPr>
            <a:picLocks noChangeAspect="1" noChangeArrowheads="1"/>
          </p:cNvPicPr>
          <p:nvPr/>
        </p:nvPicPr>
        <p:blipFill rotWithShape="1">
          <a:blip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93" b="1737"/>
          <a:stretch>
            <a:fillRect/>
          </a:stretch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Results</a:t>
            </a: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7048" y="4599432"/>
            <a:ext cx="9144000" cy="1536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400">
              <a:solidFill>
                <a:schemeClr val="bg1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749364"/>
            <a:ext cx="12192000" cy="7465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75016"/>
            <a:ext cx="9575916" cy="713367"/>
          </a:xfrm>
        </p:spPr>
        <p:txBody>
          <a:bodyPr/>
          <a:lstStyle/>
          <a:p>
            <a:pPr>
              <a:buClr>
                <a:schemeClr val="bg1"/>
              </a:buClr>
            </a:pPr>
            <a:r>
              <a:rPr lang="en-US" b="1">
                <a:solidFill>
                  <a:schemeClr val="bg1"/>
                </a:solidFill>
              </a:rPr>
              <a:t>R-Type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166582" y="6274224"/>
            <a:ext cx="1993692" cy="53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749364"/>
            <a:ext cx="161641" cy="739019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25923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11" y="1564205"/>
            <a:ext cx="10403818" cy="4584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749364"/>
            <a:ext cx="12192000" cy="8486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775016"/>
            <a:ext cx="9575916" cy="713367"/>
          </a:xfrm>
        </p:spPr>
        <p:txBody>
          <a:bodyPr/>
          <a:lstStyle/>
          <a:p>
            <a:pPr>
              <a:buClr>
                <a:schemeClr val="bg1"/>
              </a:buClr>
            </a:pPr>
            <a:r>
              <a:rPr lang="en-US" b="1">
                <a:solidFill>
                  <a:schemeClr val="bg1"/>
                </a:solidFill>
              </a:rPr>
              <a:t>R-Type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166582" y="6274224"/>
            <a:ext cx="1993692" cy="53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749364"/>
            <a:ext cx="161641" cy="848616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25923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70" y="1640655"/>
            <a:ext cx="11127176" cy="45432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63428" y="4314034"/>
            <a:ext cx="782584" cy="461665"/>
          </a:xfrm>
          <a:prstGeom prst="rect">
            <a:avLst/>
          </a:prstGeom>
          <a:solidFill>
            <a:srgbClr val="F7B217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hlinkClick r:id="rId3"/>
              </a:rPr>
              <a:t>Link</a:t>
            </a:r>
            <a:endParaRPr lang="en-GB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749364"/>
            <a:ext cx="12192000" cy="646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817692"/>
            <a:ext cx="9575916" cy="487325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GB" b="1">
                <a:solidFill>
                  <a:schemeClr val="bg1"/>
                </a:solidFill>
              </a:rPr>
              <a:t>I - TYPE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166582" y="6274224"/>
            <a:ext cx="1993692" cy="53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749364"/>
            <a:ext cx="161641" cy="646331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25923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1726" y="2057322"/>
            <a:ext cx="459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52" y="1511548"/>
            <a:ext cx="10968278" cy="460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749364"/>
            <a:ext cx="12192000" cy="6556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817692"/>
            <a:ext cx="9575916" cy="545190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GB" b="1">
                <a:solidFill>
                  <a:schemeClr val="bg1"/>
                </a:solidFill>
              </a:rPr>
              <a:t>I - TYPE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166582" y="6274224"/>
            <a:ext cx="1993692" cy="53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749364"/>
            <a:ext cx="161641" cy="655632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25923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89" y="1419984"/>
            <a:ext cx="11700024" cy="4474785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749364"/>
            <a:ext cx="12192000" cy="6556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817692"/>
            <a:ext cx="9575916" cy="522836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GB" b="1">
                <a:solidFill>
                  <a:schemeClr val="bg1"/>
                </a:solidFill>
              </a:rPr>
              <a:t>Load instructions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166582" y="6274224"/>
            <a:ext cx="1993692" cy="53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749364"/>
            <a:ext cx="161641" cy="655631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25923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31596" y="1733301"/>
            <a:ext cx="2518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04" y="1473323"/>
            <a:ext cx="11362200" cy="4721441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749364"/>
            <a:ext cx="12192000" cy="6556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817692"/>
            <a:ext cx="9575916" cy="513958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GB" b="1">
                <a:solidFill>
                  <a:schemeClr val="bg1"/>
                </a:solidFill>
              </a:rPr>
              <a:t>S-type 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166582" y="6274224"/>
            <a:ext cx="1993692" cy="53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749364"/>
            <a:ext cx="161641" cy="655633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25923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31596" y="1733301"/>
            <a:ext cx="2518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37" y="1419985"/>
            <a:ext cx="11420326" cy="4765897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749364"/>
            <a:ext cx="12192000" cy="6556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11" y="817692"/>
            <a:ext cx="9575916" cy="531714"/>
          </a:xfrm>
        </p:spPr>
        <p:txBody>
          <a:bodyPr>
            <a:normAutofit fontScale="90000"/>
          </a:bodyPr>
          <a:lstStyle/>
          <a:p>
            <a:pPr>
              <a:buClr>
                <a:schemeClr val="bg1"/>
              </a:buClr>
            </a:pPr>
            <a:r>
              <a:rPr lang="en-GB" b="1">
                <a:solidFill>
                  <a:schemeClr val="bg1"/>
                </a:solidFill>
              </a:rPr>
              <a:t>U-type 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2058" name="Picture 10" descr="Introduction to the RISC-V Instruction Set CKB-VM and its Requirement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12113" r="6500" b="13318"/>
          <a:stretch>
            <a:fillRect/>
          </a:stretch>
        </p:blipFill>
        <p:spPr bwMode="auto">
          <a:xfrm>
            <a:off x="10166582" y="6274224"/>
            <a:ext cx="1993692" cy="53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5270" y="749364"/>
            <a:ext cx="161641" cy="655633"/>
          </a:xfrm>
          <a:prstGeom prst="rect">
            <a:avLst/>
          </a:prstGeom>
          <a:solidFill>
            <a:srgbClr val="F7B2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25923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31596" y="1733301"/>
            <a:ext cx="2518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96" y="1473325"/>
            <a:ext cx="10795955" cy="473031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34F3513ED796D46925F8C257446DBB5" ma:contentTypeVersion="9" ma:contentTypeDescription="Create a new document." ma:contentTypeScope="" ma:versionID="d20184ef3a74baa095facc0be6e51ef4">
  <xsd:schema xmlns:xsd="http://www.w3.org/2001/XMLSchema" xmlns:xs="http://www.w3.org/2001/XMLSchema" xmlns:p="http://schemas.microsoft.com/office/2006/metadata/properties" xmlns:ns3="96329a6d-8523-473c-a45e-9ceae2dc8eb6" targetNamespace="http://schemas.microsoft.com/office/2006/metadata/properties" ma:root="true" ma:fieldsID="f1c051e56c5fb210c73677f8f7d119b0" ns3:_="">
    <xsd:import namespace="96329a6d-8523-473c-a45e-9ceae2dc8eb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329a6d-8523-473c-a45e-9ceae2dc8eb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5.xml><?xml version="1.0" encoding="utf-8"?>
<ds:datastoreItem xmlns:ds="http://schemas.openxmlformats.org/officeDocument/2006/customXml" ds:itemID="{322F7994-B059-4B0F-B6BB-293C446D9090}">
  <ds:schemaRefs/>
</ds:datastoreItem>
</file>

<file path=customXml/itemProps6.xml><?xml version="1.0" encoding="utf-8"?>
<ds:datastoreItem xmlns:ds="http://schemas.openxmlformats.org/officeDocument/2006/customXml" ds:itemID="{358E9DBB-5668-4E8A-96B0-216766FD93CA}">
  <ds:schemaRefs/>
</ds:datastoreItem>
</file>

<file path=customXml/itemProps7.xml><?xml version="1.0" encoding="utf-8"?>
<ds:datastoreItem xmlns:ds="http://schemas.openxmlformats.org/officeDocument/2006/customXml" ds:itemID="{F5ECA43D-573C-4081-9776-4891402BEBF5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23167</Words>
  <Application>WPS Presentation</Application>
  <PresentationFormat>Widescreen</PresentationFormat>
  <Paragraphs>2355</Paragraphs>
  <Slides>124</Slides>
  <Notes>26</Notes>
  <HiddenSlides>0</HiddenSlides>
  <MMClips>1</MMClips>
  <ScaleCrop>false</ScaleCrop>
  <HeadingPairs>
    <vt:vector size="8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124</vt:i4>
      </vt:variant>
    </vt:vector>
  </HeadingPairs>
  <TitlesOfParts>
    <vt:vector size="156" baseType="lpstr">
      <vt:lpstr>Arial</vt:lpstr>
      <vt:lpstr>SimSun</vt:lpstr>
      <vt:lpstr>Wingdings</vt:lpstr>
      <vt:lpstr>BR Omega VN</vt:lpstr>
      <vt:lpstr>Segoe Print</vt:lpstr>
      <vt:lpstr>Meiryo</vt:lpstr>
      <vt:lpstr>Arial</vt:lpstr>
      <vt:lpstr>BR Omega VN</vt:lpstr>
      <vt:lpstr>Meiryo</vt:lpstr>
      <vt:lpstr>Calibri</vt:lpstr>
      <vt:lpstr>Microsoft YaHei</vt:lpstr>
      <vt:lpstr>Arial Unicode MS</vt:lpstr>
      <vt:lpstr>Calibri Light</vt:lpstr>
      <vt:lpstr>Times New Roman</vt:lpstr>
      <vt:lpstr>Aptos</vt:lpstr>
      <vt:lpstr>Calibri</vt:lpstr>
      <vt:lpstr>Helvetica</vt:lpstr>
      <vt:lpstr>Courier New</vt:lpstr>
      <vt:lpstr>Wingdings</vt:lpstr>
      <vt:lpstr>Courier New,monospace</vt:lpstr>
      <vt:lpstr>Calibri Light</vt:lpstr>
      <vt:lpstr>Arial,Sans-Serif</vt:lpstr>
      <vt:lpstr>Calibri,Sans-Serif</vt:lpstr>
      <vt:lpstr>Times New Roman</vt:lpstr>
      <vt:lpstr>inherit</vt:lpstr>
      <vt:lpstr>Yu Gothic UI</vt:lpstr>
      <vt:lpstr>Office Theme</vt:lpstr>
      <vt:lpstr>Visio.Drawing.11</vt:lpstr>
      <vt:lpstr>Visio.Drawing.11</vt:lpstr>
      <vt:lpstr>Visio.Drawing.11</vt:lpstr>
      <vt:lpstr>Visio.Drawing.11</vt:lpstr>
      <vt:lpstr>Visio.Drawing.11</vt:lpstr>
      <vt:lpstr>PowerPoint 演示文稿</vt:lpstr>
      <vt:lpstr>Chapter 3 Implementation of Compressed ISA</vt:lpstr>
      <vt:lpstr>Base-I | RV32I ISA</vt:lpstr>
      <vt:lpstr>Base-I | RV32I Microarchitecture</vt:lpstr>
      <vt:lpstr>Base-I | RV32I Microarchitecture</vt:lpstr>
      <vt:lpstr>Base-I | RV32I Microarchitecture</vt:lpstr>
      <vt:lpstr>Base-I | RV32I Microarchitecture</vt:lpstr>
      <vt:lpstr>Base-I | RV32I Microarchitecture</vt:lpstr>
      <vt:lpstr>Base-I | RV32I Microarchitecture</vt:lpstr>
      <vt:lpstr>Base-I | RV32I Microarchitecture</vt:lpstr>
      <vt:lpstr>Base-I | RV32I Microarchitecture</vt:lpstr>
      <vt:lpstr>Base-I | RV32I Microarchitecture</vt:lpstr>
      <vt:lpstr>Base-I | RV32I Microarchitecture</vt:lpstr>
      <vt:lpstr>Base-I | RV32I Microarchitecture</vt:lpstr>
      <vt:lpstr>Base-I | RV32I Microarchitecture</vt:lpstr>
      <vt:lpstr>Base-I | RV32I Microarchitecture</vt:lpstr>
      <vt:lpstr>Base-I | RV32I Microarchitecture</vt:lpstr>
      <vt:lpstr>Base-I | RV32I Microarchitecture</vt:lpstr>
      <vt:lpstr>Base-I | RV32I Microarchitecture</vt:lpstr>
      <vt:lpstr>Base-I | RV32I Microarchitecture</vt:lpstr>
      <vt:lpstr>Base-I | RV32I Microarchitecture</vt:lpstr>
      <vt:lpstr>Base-I | RV32I Microarchitecture</vt:lpstr>
      <vt:lpstr>Base-I | RV32I Design: Fetch Stage</vt:lpstr>
      <vt:lpstr>Base-I | RV32I Design: Fetch Stage</vt:lpstr>
      <vt:lpstr>Base-I | RV32I Design: Decode Stage</vt:lpstr>
      <vt:lpstr>Base-I | RV32I Design: Decode Stage</vt:lpstr>
      <vt:lpstr>Base-I | RV32I Design: Decode Stage</vt:lpstr>
      <vt:lpstr>Base-I | RV32I Design: Decode Stage</vt:lpstr>
      <vt:lpstr>Base-I | RV32I Design: Execute Stage</vt:lpstr>
      <vt:lpstr>Base-I | RV32I Design: Execute Stage</vt:lpstr>
      <vt:lpstr>Base-I | RV32I Design: Execute Stage</vt:lpstr>
      <vt:lpstr>Base-I | RV32I Design: Execute Stage</vt:lpstr>
      <vt:lpstr>Base-I | RV32I Design: Execute Stage</vt:lpstr>
      <vt:lpstr>Base-I | RV32I Design: Memory Stage</vt:lpstr>
      <vt:lpstr>Base-I | RV32I Design: Memory Stage</vt:lpstr>
      <vt:lpstr>Base-I | RV32I Design: Writeback Stage</vt:lpstr>
      <vt:lpstr>Base-I | RV32I Design: Writeback Stage</vt:lpstr>
      <vt:lpstr>Base-I | RV32I Design: Hazard Unit</vt:lpstr>
      <vt:lpstr>Base-I | RV32I Design: Hazard Unit</vt:lpstr>
      <vt:lpstr>Base-I | RV32I Design: Hazard Unit</vt:lpstr>
      <vt:lpstr>Base-I | RV32I Design: Hazard Unit</vt:lpstr>
      <vt:lpstr>Base-I | RV32I Design: Hazard Unit</vt:lpstr>
      <vt:lpstr>Base-I | RV32I Design: Hazard Unit</vt:lpstr>
      <vt:lpstr>Base-I | RV32I Design: Hazard Unit</vt:lpstr>
      <vt:lpstr>Base-I | RV32I Design: Hazard Unit</vt:lpstr>
      <vt:lpstr>Base-I | RV32I Design: Hazard Unit</vt:lpstr>
      <vt:lpstr>Base-I | RV32I Design: Hazard Unit</vt:lpstr>
      <vt:lpstr>Base-I | RV32I Design: Hazard Unit</vt:lpstr>
      <vt:lpstr>Base-I | RV32I Design: Hazard Unit</vt:lpstr>
      <vt:lpstr>Base-I | RV32I Design: Hazard Unit</vt:lpstr>
      <vt:lpstr>Base-I | RV32I Design: Hazard Unit</vt:lpstr>
      <vt:lpstr>Base-I | RV32I Design: Hazard Unit</vt:lpstr>
      <vt:lpstr>Base-I | RV32I Design: Hazard Unit</vt:lpstr>
      <vt:lpstr>Base-I | RV32I Design: Hazard Unit</vt:lpstr>
      <vt:lpstr>Chapter 3 Implementation of Compressed ISA</vt:lpstr>
      <vt:lpstr>C-Extension : Compressed Decoder</vt:lpstr>
      <vt:lpstr>C-Extension : Compressed Decoder</vt:lpstr>
      <vt:lpstr>C-Extension : Compressed Decoder</vt:lpstr>
      <vt:lpstr>C-Extension : Compressed Decoder</vt:lpstr>
      <vt:lpstr>C-Extension : Compressed Decoder</vt:lpstr>
      <vt:lpstr>C-Extension : Compressed Decoder</vt:lpstr>
      <vt:lpstr>C-Extension : Compressed Decoder</vt:lpstr>
      <vt:lpstr>C-Extension : Compressed Decoder</vt:lpstr>
      <vt:lpstr>C-Extension : Compressed Decoder</vt:lpstr>
      <vt:lpstr>Chapter 4 Implementation of M ISA</vt:lpstr>
      <vt:lpstr>Integer Multiplication And Division Instructions Extension</vt:lpstr>
      <vt:lpstr>Integer Multiplication And Division Instructions Extension</vt:lpstr>
      <vt:lpstr>Control Signals of M-Extension</vt:lpstr>
      <vt:lpstr>Microarchitecture of M-Extension.</vt:lpstr>
      <vt:lpstr>Microarchitecture of M-Extension.</vt:lpstr>
      <vt:lpstr>Multiplier</vt:lpstr>
      <vt:lpstr>Multiplier</vt:lpstr>
      <vt:lpstr>Multiplier</vt:lpstr>
      <vt:lpstr>Multiplier</vt:lpstr>
      <vt:lpstr>Multiplier</vt:lpstr>
      <vt:lpstr>Divider</vt:lpstr>
      <vt:lpstr>Divider</vt:lpstr>
      <vt:lpstr>Divider</vt:lpstr>
      <vt:lpstr>Divider</vt:lpstr>
      <vt:lpstr>Divider</vt:lpstr>
      <vt:lpstr>Divider</vt:lpstr>
      <vt:lpstr>Divider</vt:lpstr>
      <vt:lpstr>M-Extension Controller</vt:lpstr>
      <vt:lpstr>M-Extension Controller</vt:lpstr>
      <vt:lpstr>M-Extension Controller</vt:lpstr>
      <vt:lpstr>M-Extension Controller</vt:lpstr>
      <vt:lpstr>M-Extension Controller</vt:lpstr>
      <vt:lpstr>M-Extension Controller</vt:lpstr>
      <vt:lpstr>M-Extension Controller</vt:lpstr>
      <vt:lpstr>M-Extension Controller</vt:lpstr>
      <vt:lpstr>M-Extension Controller</vt:lpstr>
      <vt:lpstr>Results</vt:lpstr>
      <vt:lpstr>R-Type</vt:lpstr>
      <vt:lpstr>R-Type</vt:lpstr>
      <vt:lpstr>I - TYPE</vt:lpstr>
      <vt:lpstr>I - TYPE</vt:lpstr>
      <vt:lpstr>Load instructions</vt:lpstr>
      <vt:lpstr>S-type </vt:lpstr>
      <vt:lpstr>U-type </vt:lpstr>
      <vt:lpstr>STORE/LOAD/ U-TYPE</vt:lpstr>
      <vt:lpstr>BRANCH/JUMP</vt:lpstr>
      <vt:lpstr>JUMP</vt:lpstr>
      <vt:lpstr>FPGA Implementation</vt:lpstr>
      <vt:lpstr>FPGA implementation and applications</vt:lpstr>
      <vt:lpstr>FPGA implementation and applications</vt:lpstr>
      <vt:lpstr>Synthesis Reports</vt:lpstr>
      <vt:lpstr>Timing Report </vt:lpstr>
      <vt:lpstr>Power Report</vt:lpstr>
      <vt:lpstr>Utilization Report</vt:lpstr>
      <vt:lpstr>Utilization Report</vt:lpstr>
      <vt:lpstr>FPGA implementation and applications</vt:lpstr>
      <vt:lpstr>Implementation Reports</vt:lpstr>
      <vt:lpstr>Timing Report </vt:lpstr>
      <vt:lpstr>Power Report</vt:lpstr>
      <vt:lpstr>Implementation Reports</vt:lpstr>
      <vt:lpstr>Utilization Report</vt:lpstr>
      <vt:lpstr>Utilization Report</vt:lpstr>
      <vt:lpstr>FPGA implementation and applications</vt:lpstr>
      <vt:lpstr>Application 1: LEDs Testing</vt:lpstr>
      <vt:lpstr>Application 1: LEDs Testing</vt:lpstr>
      <vt:lpstr>Assembly Program for App 1</vt:lpstr>
      <vt:lpstr>Assembly Program for App 1</vt:lpstr>
      <vt:lpstr>Assembly Program for App 1</vt:lpstr>
      <vt:lpstr>Results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RISC-V Core</dc:title>
  <dc:creator>es-Hythem.Shaban2024</dc:creator>
  <cp:lastModifiedBy>Do Manh Dung</cp:lastModifiedBy>
  <cp:revision>8</cp:revision>
  <dcterms:created xsi:type="dcterms:W3CDTF">2023-12-05T07:11:00Z</dcterms:created>
  <dcterms:modified xsi:type="dcterms:W3CDTF">2025-01-18T08:07:00Z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0x010100C34F3513ED796D46925F8C257446DBB5</vt:lpwstr>
  </property>
  <property fmtid="{D5CDD505-2E9C-101B-9397-08002B2CF9AE}" pid="3" name="ICV">
    <vt:lpwstr>DE9695B804644528A71D900AAE7A1633_13</vt:lpwstr>
  </property>
  <property fmtid="{D5CDD505-2E9C-101B-9397-08002B2CF9AE}" pid="4" name="KSOProductBuildVer">
    <vt:lpwstr>1033-12.2.0.19805</vt:lpwstr>
  </property>
</Properties>
</file>